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397" r:id="rId2"/>
    <p:sldId id="398" r:id="rId3"/>
    <p:sldId id="314" r:id="rId4"/>
    <p:sldId id="413" r:id="rId5"/>
    <p:sldId id="410" r:id="rId6"/>
    <p:sldId id="411" r:id="rId7"/>
    <p:sldId id="412" r:id="rId8"/>
    <p:sldId id="386" r:id="rId9"/>
    <p:sldId id="402" r:id="rId10"/>
    <p:sldId id="405" r:id="rId11"/>
    <p:sldId id="406" r:id="rId12"/>
    <p:sldId id="408" r:id="rId13"/>
    <p:sldId id="415" r:id="rId14"/>
    <p:sldId id="414" r:id="rId15"/>
    <p:sldId id="403" r:id="rId16"/>
  </p:sldIdLst>
  <p:sldSz cx="9144000" cy="6858000" type="screen4x3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2F2F2"/>
    <a:srgbClr val="3E35F5"/>
    <a:srgbClr val="4A42E8"/>
    <a:srgbClr val="C82031"/>
    <a:srgbClr val="D60F00"/>
    <a:srgbClr val="E85402"/>
    <a:srgbClr val="721A1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34587" autoAdjust="0"/>
    <p:restoredTop sz="97614" autoAdjust="0"/>
  </p:normalViewPr>
  <p:slideViewPr>
    <p:cSldViewPr>
      <p:cViewPr varScale="1">
        <p:scale>
          <a:sx n="115" d="100"/>
          <a:sy n="115" d="100"/>
        </p:scale>
        <p:origin x="-1524" y="-102"/>
      </p:cViewPr>
      <p:guideLst>
        <p:guide orient="horz" pos="2160"/>
        <p:guide orient="horz" pos="61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8A5DF8-CD43-486E-B07A-C6B831189B12}" type="datetimeFigureOut">
              <a:rPr lang="ru-RU" smtClean="0"/>
              <a:pPr/>
              <a:t>03.06.2016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BB47A-B3A7-4A66-9932-FF89D3511D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76648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                                                                             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E84244-F926-49EC-BFA2-9975C9B4D7EE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540562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                                                                             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E84244-F926-49EC-BFA2-9975C9B4D7EE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540562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                                                                             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E84244-F926-49EC-BFA2-9975C9B4D7EE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540562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03.06.2016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03.06.2016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03.06.2016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03.06.2016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03.06.2016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03.06.2016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03.06.2016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03.06.2016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03.06.2016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03.06.2016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03.06.2016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03.06.2016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public.fsrar.ru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egais.ru/" TargetMode="External"/><Relationship Id="rId2" Type="http://schemas.openxmlformats.org/officeDocument/2006/relationships/hyperlink" Target="http://fsrar.ru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fsrar.ru/egais/telefony_linij_podderzhki_po_voprosam_egais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1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0.png"/><Relationship Id="rId2" Type="http://schemas.openxmlformats.org/officeDocument/2006/relationships/image" Target="../media/image1.png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9.png"/><Relationship Id="rId5" Type="http://schemas.openxmlformats.org/officeDocument/2006/relationships/image" Target="../media/image4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microsoft.com/office/2007/relationships/hdphoto" Target="../media/hdphoto1.wdp"/><Relationship Id="rId14" Type="http://schemas.openxmlformats.org/officeDocument/2006/relationships/image" Target="../media/image1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2"/>
          <p:cNvSpPr txBox="1">
            <a:spLocks noChangeArrowheads="1"/>
          </p:cNvSpPr>
          <p:nvPr/>
        </p:nvSpPr>
        <p:spPr bwMode="auto">
          <a:xfrm>
            <a:off x="539254" y="2198474"/>
            <a:ext cx="7777162" cy="1323439"/>
          </a:xfrm>
          <a:prstGeom prst="rect">
            <a:avLst/>
          </a:prstGeom>
          <a:noFill/>
          <a:extLst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6600" b="1">
                <a:solidFill>
                  <a:srgbClr val="C82031"/>
                </a:solidFill>
              </a:defRPr>
            </a:lvl1pPr>
          </a:lstStyle>
          <a:p>
            <a:r>
              <a:rPr lang="ru-RU" altLang="ru-RU" sz="4000" dirty="0">
                <a:latin typeface="+mj-lt"/>
                <a:cs typeface="Arial" panose="020B0604020202020204" pitchFamily="34" charset="0"/>
              </a:rPr>
              <a:t>ЕГАИС</a:t>
            </a:r>
          </a:p>
          <a:p>
            <a:r>
              <a:rPr lang="ru-RU" altLang="ru-RU" sz="4000" dirty="0">
                <a:latin typeface="+mj-lt"/>
                <a:cs typeface="Arial" panose="020B0604020202020204" pitchFamily="34" charset="0"/>
              </a:rPr>
              <a:t>в части </a:t>
            </a:r>
            <a:r>
              <a:rPr lang="ru-RU" altLang="ru-RU" sz="4000" dirty="0" smtClean="0">
                <a:latin typeface="+mj-lt"/>
                <a:cs typeface="Arial" panose="020B0604020202020204" pitchFamily="34" charset="0"/>
              </a:rPr>
              <a:t>розничной </a:t>
            </a:r>
            <a:r>
              <a:rPr lang="ru-RU" altLang="ru-RU" sz="4000" dirty="0">
                <a:latin typeface="+mj-lt"/>
                <a:cs typeface="Arial" panose="020B0604020202020204" pitchFamily="34" charset="0"/>
              </a:rPr>
              <a:t>продажи </a:t>
            </a:r>
          </a:p>
        </p:txBody>
      </p:sp>
    </p:spTree>
    <p:extLst>
      <p:ext uri="{BB962C8B-B14F-4D97-AF65-F5344CB8AC3E}">
        <p14:creationId xmlns:p14="http://schemas.microsoft.com/office/powerpoint/2010/main" xmlns="" val="395603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0610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600" b="1" dirty="0" smtClean="0"/>
              <a:t>Остатки </a:t>
            </a:r>
            <a:r>
              <a:rPr lang="ru-RU" sz="1600" b="1" dirty="0"/>
              <a:t>продукции, полученные до 01.01.2016 и не реализованные до 01.10.2016, должны быть зафиксированы в системе ЕГАИС после 01.10.2016 перед розничной продажей путем составления: </a:t>
            </a:r>
            <a:endParaRPr lang="ru-RU" sz="1600" b="1" dirty="0" smtClean="0"/>
          </a:p>
          <a:p>
            <a:pPr marL="514350" indent="-514350">
              <a:buFont typeface="+mj-lt"/>
              <a:buAutoNum type="alphaUcPeriod"/>
            </a:pPr>
            <a:r>
              <a:rPr lang="ru-RU" sz="1600" dirty="0" smtClean="0"/>
              <a:t>Акта </a:t>
            </a:r>
            <a:r>
              <a:rPr lang="ru-RU" sz="1600" dirty="0"/>
              <a:t>постановки на баланс продукции с указанием основания «Продукция, полученная до 01.01.2016». Остатки будут сформированы на </a:t>
            </a:r>
            <a:r>
              <a:rPr lang="ru-RU" sz="1600" b="1" dirty="0"/>
              <a:t>первом регистре </a:t>
            </a:r>
            <a:r>
              <a:rPr lang="ru-RU" sz="1600" dirty="0"/>
              <a:t>остатков. В акте необходимо будет указать штриховые кода с марок и реквизиты сопроводительных документов; </a:t>
            </a:r>
            <a:endParaRPr lang="ru-RU" sz="1600" dirty="0" smtClean="0"/>
          </a:p>
          <a:p>
            <a:pPr marL="514350" indent="-514350">
              <a:buFont typeface="+mj-lt"/>
              <a:buAutoNum type="alphaUcPeriod"/>
            </a:pPr>
            <a:r>
              <a:rPr lang="ru-RU" sz="1600" dirty="0" smtClean="0"/>
              <a:t>Акта </a:t>
            </a:r>
            <a:r>
              <a:rPr lang="ru-RU" sz="1600" dirty="0"/>
              <a:t>постановки на баланс продукции в торговом зале с указанием основания «Продукция, полученная до 01.01.2016». Остатки будут сформированы на </a:t>
            </a:r>
            <a:r>
              <a:rPr lang="ru-RU" sz="1600" b="1" dirty="0"/>
              <a:t>втором регистре</a:t>
            </a:r>
            <a:r>
              <a:rPr lang="ru-RU" sz="1600" dirty="0"/>
              <a:t> остатков. В акте необходимо будет указать только алкогольное </a:t>
            </a:r>
            <a:r>
              <a:rPr lang="ru-RU" sz="1600" dirty="0" smtClean="0"/>
              <a:t>наименование (</a:t>
            </a:r>
            <a:r>
              <a:rPr lang="ru-RU" sz="1600" dirty="0"/>
              <a:t>алкогольный код). </a:t>
            </a:r>
            <a:r>
              <a:rPr lang="ru-RU" sz="1600" dirty="0" err="1"/>
              <a:t>Побутылочное</a:t>
            </a:r>
            <a:r>
              <a:rPr lang="ru-RU" sz="1600" dirty="0"/>
              <a:t> сканирование и указание реквизитов сопроводительных документов в этом случае не требуется. </a:t>
            </a:r>
          </a:p>
          <a:p>
            <a:pPr marL="0" indent="0">
              <a:buNone/>
            </a:pPr>
            <a:endParaRPr lang="ru-RU" sz="1600" b="1" dirty="0" smtClean="0"/>
          </a:p>
          <a:p>
            <a:pPr marL="0" indent="0">
              <a:buNone/>
            </a:pPr>
            <a:r>
              <a:rPr lang="ru-RU" sz="1600" b="1" dirty="0" smtClean="0"/>
              <a:t>Автоматический </a:t>
            </a:r>
            <a:r>
              <a:rPr lang="ru-RU" sz="1600" b="1" dirty="0"/>
              <a:t>контроль текущих остатков в ЕГАИС будет включён после 01.01.2017.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763688" y="416858"/>
            <a:ext cx="59766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82031"/>
                </a:solidFill>
                <a:latin typeface="+mj-lt"/>
                <a:cs typeface="Arial" panose="020B0604020202020204" pitchFamily="34" charset="0"/>
              </a:rPr>
              <a:t>Ведение остатков</a:t>
            </a:r>
            <a:endParaRPr lang="ru-RU" sz="2400" b="1" dirty="0">
              <a:solidFill>
                <a:srgbClr val="C82031"/>
              </a:solidFill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040901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95325"/>
            <a:ext cx="8229600" cy="4525963"/>
          </a:xfrm>
        </p:spPr>
        <p:txBody>
          <a:bodyPr>
            <a:normAutofit/>
          </a:bodyPr>
          <a:lstStyle/>
          <a:p>
            <a:r>
              <a:rPr lang="ru-RU" sz="1400" b="1" dirty="0" smtClean="0"/>
              <a:t>Объём продукции, реализованной до 01.07.2016 организациями, осуществляющими розничную продажу алкогольной продукции в городских поселениях</a:t>
            </a:r>
            <a:r>
              <a:rPr lang="ru-RU" sz="1400" dirty="0"/>
              <a:t/>
            </a:r>
            <a:br>
              <a:rPr lang="ru-RU" sz="1400" dirty="0"/>
            </a:br>
            <a:r>
              <a:rPr lang="ru-RU" sz="1400" dirty="0" smtClean="0"/>
              <a:t>должен </a:t>
            </a:r>
            <a:r>
              <a:rPr lang="ru-RU" sz="1400" dirty="0"/>
              <a:t>быть списан с указанием основания «Розничная реализация продукции, не подлежащая фиксации в ЕГАИС» до 01.10.2016. </a:t>
            </a:r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dirty="0" smtClean="0"/>
          </a:p>
          <a:p>
            <a:r>
              <a:rPr lang="ru-RU" sz="1400" b="1" dirty="0" smtClean="0"/>
              <a:t>Объём </a:t>
            </a:r>
            <a:r>
              <a:rPr lang="ru-RU" sz="1400" b="1" dirty="0"/>
              <a:t>продукции, реализованной до 01.07.2017 организациями, осуществляющими розничную продажу алкогольной продукции в сельских </a:t>
            </a:r>
            <a:r>
              <a:rPr lang="ru-RU" sz="1400" b="1" dirty="0" smtClean="0"/>
              <a:t>поселениях</a:t>
            </a:r>
            <a:r>
              <a:rPr lang="ru-RU" sz="1400" dirty="0"/>
              <a:t/>
            </a:r>
            <a:br>
              <a:rPr lang="ru-RU" sz="1400" dirty="0"/>
            </a:br>
            <a:r>
              <a:rPr lang="ru-RU" sz="1400" dirty="0" smtClean="0"/>
              <a:t>должен </a:t>
            </a:r>
            <a:r>
              <a:rPr lang="ru-RU" sz="1400" dirty="0"/>
              <a:t>быть списан с указанием основания «Розничная реализация продукции, не подлежащая фиксации в ЕГАИС» не позднее следующего рабочего дня с даты продажи. </a:t>
            </a:r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dirty="0" smtClean="0"/>
          </a:p>
          <a:p>
            <a:r>
              <a:rPr lang="ru-RU" sz="1400" b="1" dirty="0" smtClean="0"/>
              <a:t>Объем </a:t>
            </a:r>
            <a:r>
              <a:rPr lang="ru-RU" sz="1400" b="1" dirty="0"/>
              <a:t>реализованной продукции в организациях, осуществляющих розничную реализацию алкогольной продукции в рамках оказания услуг общественного </a:t>
            </a:r>
            <a:r>
              <a:rPr lang="ru-RU" sz="1400" b="1" dirty="0" smtClean="0"/>
              <a:t>питания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может </a:t>
            </a:r>
            <a:r>
              <a:rPr lang="ru-RU" sz="1400" dirty="0"/>
              <a:t>списываться с указанием основания «Розничная реализация продукция, не подлежащая фиксации в ЕГАИС» и датой акта, соответствующей дате продажи. </a:t>
            </a:r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dirty="0"/>
          </a:p>
          <a:p>
            <a:r>
              <a:rPr lang="ru-RU" sz="1400" b="1" dirty="0" smtClean="0"/>
              <a:t>Объем </a:t>
            </a:r>
            <a:r>
              <a:rPr lang="ru-RU" sz="1400" b="1" dirty="0"/>
              <a:t>реализованной пивной продукции в организациях, осуществляющих розничную реализацию алкогольной </a:t>
            </a:r>
            <a:r>
              <a:rPr lang="ru-RU" sz="1400" b="1" dirty="0" smtClean="0"/>
              <a:t>продукции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может </a:t>
            </a:r>
            <a:r>
              <a:rPr lang="ru-RU" sz="1400" dirty="0"/>
              <a:t>списываться с указанием основания «Розничная реализация продукция, не подлежащая фиксации в ЕГАИС» и датой акта, соответствующей дате продажи. Используется для организаций, ведущих журнал учета розничных продаж на бумажном носителе.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760240" y="365755"/>
            <a:ext cx="69127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C82031"/>
                </a:solidFill>
                <a:latin typeface="+mj-lt"/>
                <a:cs typeface="Arial" panose="020B0604020202020204" pitchFamily="34" charset="0"/>
              </a:rPr>
              <a:t>Списание продукции, розничная реализация которой не подлежит </a:t>
            </a:r>
            <a:r>
              <a:rPr lang="ru-RU" sz="2400" b="1" dirty="0" smtClean="0">
                <a:solidFill>
                  <a:srgbClr val="C82031"/>
                </a:solidFill>
                <a:latin typeface="+mj-lt"/>
                <a:cs typeface="Arial" panose="020B0604020202020204" pitchFamily="34" charset="0"/>
              </a:rPr>
              <a:t>учету в ЕГАИС</a:t>
            </a:r>
            <a:endParaRPr lang="ru-RU" sz="2400" b="1" dirty="0">
              <a:solidFill>
                <a:srgbClr val="C82031"/>
              </a:solidFill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915450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95325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600" b="1" dirty="0"/>
              <a:t>Отражение объема продукции в ЕГАИС в рамках излишков, </a:t>
            </a:r>
            <a:r>
              <a:rPr lang="ru-RU" sz="1600" b="1" dirty="0" err="1" smtClean="0"/>
              <a:t>пересорта</a:t>
            </a:r>
            <a:r>
              <a:rPr lang="ru-RU" sz="1600" b="1" dirty="0" smtClean="0"/>
              <a:t> осуществляется </a:t>
            </a:r>
            <a:r>
              <a:rPr lang="ru-RU" sz="1600" b="1" dirty="0"/>
              <a:t>путём </a:t>
            </a:r>
            <a:r>
              <a:rPr lang="ru-RU" sz="1600" b="1" dirty="0" smtClean="0"/>
              <a:t>фиксации акта постановки на баланс на первый, либо на второй регистр.</a:t>
            </a:r>
          </a:p>
          <a:p>
            <a:pPr marL="0" indent="0">
              <a:buNone/>
            </a:pPr>
            <a:endParaRPr lang="ru-RU" sz="1600" dirty="0" smtClean="0"/>
          </a:p>
          <a:p>
            <a:pPr>
              <a:buFont typeface="+mj-lt"/>
              <a:buAutoNum type="arabicPeriod"/>
            </a:pPr>
            <a:r>
              <a:rPr lang="ru-RU" sz="1600" dirty="0" smtClean="0"/>
              <a:t>В </a:t>
            </a:r>
            <a:r>
              <a:rPr lang="ru-RU" sz="1600" dirty="0"/>
              <a:t>случае обнаружения </a:t>
            </a:r>
            <a:r>
              <a:rPr lang="ru-RU" sz="1600" b="1" dirty="0"/>
              <a:t>излишков</a:t>
            </a:r>
            <a:r>
              <a:rPr lang="ru-RU" sz="1600" dirty="0"/>
              <a:t> продукции организация предоставляет в ЕГАИС документ с указанием основания «Излишки</a:t>
            </a:r>
            <a:r>
              <a:rPr lang="ru-RU" sz="1600" dirty="0" smtClean="0"/>
              <a:t>».</a:t>
            </a:r>
          </a:p>
          <a:p>
            <a:pPr>
              <a:buFont typeface="+mj-lt"/>
              <a:buAutoNum type="arabicPeriod"/>
            </a:pPr>
            <a:endParaRPr lang="ru-RU" sz="1600" dirty="0" smtClean="0"/>
          </a:p>
          <a:p>
            <a:pPr>
              <a:buFont typeface="+mj-lt"/>
              <a:buAutoNum type="arabicPeriod"/>
            </a:pPr>
            <a:r>
              <a:rPr lang="ru-RU" sz="1600" dirty="0"/>
              <a:t>В случае обнаружения </a:t>
            </a:r>
            <a:r>
              <a:rPr lang="ru-RU" sz="1600" b="1" dirty="0" err="1"/>
              <a:t>пересорта</a:t>
            </a:r>
            <a:r>
              <a:rPr lang="ru-RU" sz="1600" dirty="0"/>
              <a:t> продукции организация предоставляет в ЕГАИС документ с указанием основания «</a:t>
            </a:r>
            <a:r>
              <a:rPr lang="ru-RU" sz="1600" dirty="0" err="1"/>
              <a:t>Пересорт</a:t>
            </a:r>
            <a:r>
              <a:rPr lang="ru-RU" sz="1600" dirty="0" smtClean="0"/>
              <a:t>».</a:t>
            </a:r>
          </a:p>
          <a:p>
            <a:pPr marL="0" indent="0">
              <a:buNone/>
            </a:pPr>
            <a:r>
              <a:rPr lang="ru-RU" sz="1600" b="1" dirty="0"/>
              <a:t>Отражение объема продукции в ЕГАИС в рамках недостачи, </a:t>
            </a:r>
            <a:r>
              <a:rPr lang="ru-RU" sz="1600" b="1" dirty="0" err="1"/>
              <a:t>пересорта</a:t>
            </a:r>
            <a:r>
              <a:rPr lang="ru-RU" sz="1600" b="1" dirty="0"/>
              <a:t>, рекламных нужд и т.д</a:t>
            </a:r>
            <a:r>
              <a:rPr lang="ru-RU" sz="1600" b="1" dirty="0" smtClean="0"/>
              <a:t>.</a:t>
            </a:r>
          </a:p>
          <a:p>
            <a:pPr>
              <a:buAutoNum type="arabicPeriod"/>
            </a:pPr>
            <a:r>
              <a:rPr lang="ru-RU" sz="1600" dirty="0" smtClean="0"/>
              <a:t>В </a:t>
            </a:r>
            <a:r>
              <a:rPr lang="ru-RU" sz="1600" dirty="0"/>
              <a:t>случае выявления недостачи объема продукции, организация в ЕГАИС фиксирует документ с указанием соответствующего основания. </a:t>
            </a:r>
            <a:endParaRPr lang="ru-RU" sz="1600" dirty="0" smtClean="0"/>
          </a:p>
          <a:p>
            <a:pPr>
              <a:buAutoNum type="arabicPeriod"/>
            </a:pPr>
            <a:r>
              <a:rPr lang="ru-RU" sz="1600" dirty="0" smtClean="0"/>
              <a:t>Организации </a:t>
            </a:r>
            <a:r>
              <a:rPr lang="ru-RU" sz="1600" dirty="0"/>
              <a:t>не требуется до 01.10.2016 отражать в ЕГАИС списание объема продукции, который ранее не была поставлена на остатки в ЕГАИС и на момент списания поставить ее на баланс не представляется возможным (продукция утеряна, нет возможности считать марку и т.д.).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760240" y="260648"/>
            <a:ext cx="69127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C82031"/>
                </a:solidFill>
                <a:latin typeface="+mj-lt"/>
                <a:cs typeface="Arial" panose="020B0604020202020204" pitchFamily="34" charset="0"/>
              </a:rPr>
              <a:t>Отражение объема продукции в ЕГАИС в рамках излишков, </a:t>
            </a:r>
            <a:r>
              <a:rPr lang="ru-RU" sz="2400" b="1" dirty="0" smtClean="0">
                <a:solidFill>
                  <a:srgbClr val="C82031"/>
                </a:solidFill>
                <a:latin typeface="+mj-lt"/>
                <a:cs typeface="Arial" panose="020B0604020202020204" pitchFamily="34" charset="0"/>
              </a:rPr>
              <a:t>недостач</a:t>
            </a:r>
            <a:endParaRPr lang="ru-RU" sz="2400" b="1" dirty="0">
              <a:solidFill>
                <a:srgbClr val="C82031"/>
              </a:solidFill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940210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91680" y="-171400"/>
            <a:ext cx="82809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endParaRPr lang="ru-RU" sz="1600" dirty="0" smtClean="0"/>
          </a:p>
          <a:p>
            <a:pPr marL="342900" indent="-342900">
              <a:buFont typeface="+mj-lt"/>
              <a:buAutoNum type="arabicPeriod"/>
            </a:pPr>
            <a:endParaRPr lang="ru-RU" sz="1600" dirty="0"/>
          </a:p>
          <a:p>
            <a:pPr marL="342900" indent="-342900">
              <a:buFont typeface="+mj-lt"/>
              <a:buAutoNum type="arabicPeriod"/>
            </a:pPr>
            <a:endParaRPr lang="ru-RU" sz="1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331640" y="580618"/>
            <a:ext cx="69127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82031"/>
                </a:solidFill>
                <a:latin typeface="+mj-lt"/>
                <a:cs typeface="Arial" panose="020B0604020202020204" pitchFamily="34" charset="0"/>
              </a:rPr>
              <a:t>Сроки фиксации сведений в ЕГАИС</a:t>
            </a:r>
            <a:endParaRPr lang="ru-RU" sz="2000" b="1" dirty="0">
              <a:solidFill>
                <a:srgbClr val="C82031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1168291"/>
            <a:ext cx="7920880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/>
              <a:t>О </a:t>
            </a:r>
            <a:r>
              <a:rPr lang="ru-RU" sz="1400" b="1" dirty="0" smtClean="0"/>
              <a:t>сроках фиксации сведений в системе ЕГАИС</a:t>
            </a:r>
          </a:p>
          <a:p>
            <a:endParaRPr lang="ru-RU" sz="1400" dirty="0"/>
          </a:p>
          <a:p>
            <a:pPr lvl="0"/>
            <a:r>
              <a:rPr lang="ru-RU" sz="1400" dirty="0" smtClean="0"/>
              <a:t>На рассмотрение в Минюст направлен проект </a:t>
            </a:r>
            <a:r>
              <a:rPr lang="ru-RU" sz="1400" dirty="0" smtClean="0"/>
              <a:t>приказа </a:t>
            </a:r>
            <a:r>
              <a:rPr lang="ru-RU" sz="1400" dirty="0"/>
              <a:t>об утверждении форм и сроков представления в электронном виде заявок о фиксации в системе </a:t>
            </a:r>
            <a:r>
              <a:rPr lang="ru-RU" sz="1400" dirty="0" smtClean="0"/>
              <a:t>ЕГАИС. В проекте приказа ФС РАР уточняет, </a:t>
            </a:r>
            <a:r>
              <a:rPr lang="ru-RU" sz="1400" dirty="0"/>
              <a:t>что при определении сроков подачи заявок в ЕГАИС нужно учитывать </a:t>
            </a:r>
            <a:r>
              <a:rPr lang="ru-RU" sz="1400" b="1" dirty="0"/>
              <a:t>рабочие дни</a:t>
            </a:r>
            <a:r>
              <a:rPr lang="ru-RU" sz="1400" dirty="0" smtClean="0"/>
              <a:t>.</a:t>
            </a:r>
            <a:r>
              <a:rPr lang="ru-RU" sz="1400" dirty="0"/>
              <a:t> </a:t>
            </a:r>
            <a:r>
              <a:rPr lang="ru-RU" sz="1400" dirty="0" smtClean="0"/>
              <a:t> </a:t>
            </a:r>
          </a:p>
          <a:p>
            <a:pPr lvl="0"/>
            <a:endParaRPr lang="ru-RU" sz="1400" dirty="0" smtClean="0"/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dirty="0" smtClean="0"/>
              <a:t>Заявки </a:t>
            </a:r>
            <a:r>
              <a:rPr lang="ru-RU" sz="1400" u="sng" dirty="0"/>
              <a:t>о фиксации в ЕГАИС передачи, внутреннего перемещения или возврата алкогольной продукции </a:t>
            </a:r>
            <a:r>
              <a:rPr lang="ru-RU" sz="1400" dirty="0"/>
              <a:t>подаются в срок </a:t>
            </a:r>
            <a:r>
              <a:rPr lang="ru-RU" sz="1400" b="1" dirty="0"/>
              <a:t>не более 3</a:t>
            </a:r>
            <a:r>
              <a:rPr lang="ru-RU" sz="1400" dirty="0"/>
              <a:t> рабочих дней с даты фактической передачи, внутреннего перемещения или возврата</a:t>
            </a:r>
            <a:r>
              <a:rPr lang="ru-RU" sz="1400" dirty="0" smtClean="0"/>
              <a:t>.</a:t>
            </a: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dirty="0" smtClean="0"/>
              <a:t>Заявки </a:t>
            </a:r>
            <a:r>
              <a:rPr lang="ru-RU" sz="1400" u="sng" dirty="0"/>
              <a:t>о расхождении по количеству, </a:t>
            </a:r>
            <a:r>
              <a:rPr lang="ru-RU" sz="1400" u="sng" dirty="0" smtClean="0"/>
              <a:t>подтверждения </a:t>
            </a:r>
            <a:r>
              <a:rPr lang="ru-RU" sz="1400" u="sng" dirty="0"/>
              <a:t>приема или </a:t>
            </a:r>
            <a:r>
              <a:rPr lang="ru-RU" sz="1400" u="sng" dirty="0" smtClean="0"/>
              <a:t>отказа </a:t>
            </a:r>
            <a:r>
              <a:rPr lang="ru-RU" sz="1400" u="sng" dirty="0"/>
              <a:t>в приеме алкогольной продукции </a:t>
            </a:r>
            <a:r>
              <a:rPr lang="ru-RU" sz="1400" dirty="0"/>
              <a:t>подаются в срок </a:t>
            </a:r>
            <a:r>
              <a:rPr lang="ru-RU" sz="1400" b="1" dirty="0"/>
              <a:t>не более 3</a:t>
            </a:r>
            <a:r>
              <a:rPr lang="ru-RU" sz="1400" dirty="0"/>
              <a:t> рабочих дней для городов и </a:t>
            </a:r>
            <a:r>
              <a:rPr lang="ru-RU" sz="1400" b="1" dirty="0"/>
              <a:t>7</a:t>
            </a:r>
            <a:r>
              <a:rPr lang="ru-RU" sz="1400" dirty="0"/>
              <a:t> рабочих дней для сельской местности со дня фактического получения ими алкогольной продукции. </a:t>
            </a:r>
            <a:endParaRPr lang="ru-RU" sz="1400" dirty="0" smtClean="0"/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u="sng" dirty="0" smtClean="0"/>
              <a:t>Списание </a:t>
            </a:r>
            <a:r>
              <a:rPr lang="ru-RU" sz="1400" u="sng" dirty="0"/>
              <a:t>алкогольной продукции </a:t>
            </a:r>
            <a:r>
              <a:rPr lang="ru-RU" sz="1400" dirty="0"/>
              <a:t>проводится </a:t>
            </a:r>
            <a:r>
              <a:rPr lang="ru-RU" sz="1400" b="1" dirty="0"/>
              <a:t>не позднее следующего рабочего </a:t>
            </a:r>
            <a:r>
              <a:rPr lang="ru-RU" sz="1400" dirty="0"/>
              <a:t>дня после даты фактического списания, а </a:t>
            </a:r>
            <a:r>
              <a:rPr lang="ru-RU" sz="1400" u="sng" dirty="0"/>
              <a:t>постановка на баланс </a:t>
            </a:r>
            <a:r>
              <a:rPr lang="ru-RU" sz="1400" dirty="0"/>
              <a:t>– </a:t>
            </a:r>
            <a:r>
              <a:rPr lang="ru-RU" sz="1400" b="1" dirty="0"/>
              <a:t>по мере </a:t>
            </a:r>
            <a:r>
              <a:rPr lang="ru-RU" sz="1400" b="1" dirty="0" smtClean="0"/>
              <a:t>необходимости</a:t>
            </a:r>
            <a:r>
              <a:rPr lang="ru-RU" sz="1400" dirty="0" smtClean="0"/>
              <a:t>.</a:t>
            </a: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dirty="0" smtClean="0"/>
              <a:t>Заявка </a:t>
            </a:r>
            <a:r>
              <a:rPr lang="ru-RU" sz="1400" dirty="0"/>
              <a:t>о фиксации в ЕГАИС информации </a:t>
            </a:r>
            <a:r>
              <a:rPr lang="ru-RU" sz="1400" u="sng" dirty="0"/>
              <a:t>о розничной продаже (возврате)</a:t>
            </a:r>
            <a:r>
              <a:rPr lang="ru-RU" sz="1400" dirty="0"/>
              <a:t> маркированной алкогольной продукции направляется </a:t>
            </a:r>
            <a:r>
              <a:rPr lang="ru-RU" sz="1400" b="1" dirty="0"/>
              <a:t>в момент оформления кассового чека</a:t>
            </a:r>
            <a:r>
              <a:rPr lang="ru-RU" sz="1400" dirty="0" smtClean="0"/>
              <a:t>.</a:t>
            </a:r>
          </a:p>
          <a:p>
            <a:pPr lvl="0"/>
            <a:r>
              <a:rPr lang="ru-RU" sz="1400" dirty="0"/>
              <a:t/>
            </a:r>
            <a:br>
              <a:rPr lang="ru-RU" sz="1400" dirty="0"/>
            </a:br>
            <a:r>
              <a:rPr lang="ru-RU" sz="1400" u="sng" dirty="0"/>
              <a:t>Подтверждение или отказ в фиксации заявки </a:t>
            </a:r>
            <a:r>
              <a:rPr lang="ru-RU" sz="1400" dirty="0"/>
              <a:t>в ЕГАИС уполномоченным органом должно занимать </a:t>
            </a:r>
            <a:r>
              <a:rPr lang="ru-RU" sz="1400" b="1" dirty="0"/>
              <a:t>не более 12 часов </a:t>
            </a:r>
            <a:r>
              <a:rPr lang="ru-RU" sz="1400" dirty="0"/>
              <a:t>с момента представления заявки</a:t>
            </a:r>
            <a:r>
              <a:rPr lang="ru-RU" sz="1400" dirty="0" smtClean="0"/>
              <a:t>.</a:t>
            </a:r>
            <a:endParaRPr lang="ru-RU" sz="1400" b="1" dirty="0"/>
          </a:p>
        </p:txBody>
      </p:sp>
      <p:sp>
        <p:nvSpPr>
          <p:cNvPr id="11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107504" y="6237312"/>
            <a:ext cx="571367" cy="365125"/>
          </a:xfrm>
        </p:spPr>
        <p:txBody>
          <a:bodyPr/>
          <a:lstStyle/>
          <a:p>
            <a:pPr algn="l"/>
            <a:fld id="{B19B0651-EE4F-4900-A07F-96A6BFA9D0F0}" type="slidenum">
              <a:rPr lang="ru-RU" sz="1800" b="1" smtClean="0">
                <a:solidFill>
                  <a:srgbClr val="721A1D"/>
                </a:solidFill>
              </a:rPr>
              <a:pPr algn="l"/>
              <a:t>13</a:t>
            </a:fld>
            <a:endParaRPr lang="ru-RU" sz="1800" b="1" dirty="0">
              <a:solidFill>
                <a:srgbClr val="721A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61833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91680" y="-171400"/>
            <a:ext cx="82809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endParaRPr lang="ru-RU" sz="1600" dirty="0" smtClean="0"/>
          </a:p>
          <a:p>
            <a:pPr marL="342900" indent="-342900">
              <a:buFont typeface="+mj-lt"/>
              <a:buAutoNum type="arabicPeriod"/>
            </a:pPr>
            <a:endParaRPr lang="ru-RU" sz="1600" dirty="0"/>
          </a:p>
          <a:p>
            <a:pPr marL="342900" indent="-342900">
              <a:buFont typeface="+mj-lt"/>
              <a:buAutoNum type="arabicPeriod"/>
            </a:pPr>
            <a:endParaRPr lang="ru-RU" sz="1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619672" y="476672"/>
            <a:ext cx="69127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82031"/>
                </a:solidFill>
                <a:latin typeface="+mj-lt"/>
                <a:cs typeface="Arial" panose="020B0604020202020204" pitchFamily="34" charset="0"/>
              </a:rPr>
              <a:t>Единый </a:t>
            </a:r>
            <a:r>
              <a:rPr lang="ru-RU" sz="2000" b="1" dirty="0">
                <a:solidFill>
                  <a:srgbClr val="C82031"/>
                </a:solidFill>
                <a:latin typeface="+mj-lt"/>
                <a:cs typeface="Arial" panose="020B0604020202020204" pitchFamily="34" charset="0"/>
              </a:rPr>
              <a:t>социальный портал алкогольного рынка </a:t>
            </a:r>
          </a:p>
        </p:txBody>
      </p:sp>
      <p:sp>
        <p:nvSpPr>
          <p:cNvPr id="11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107504" y="6237312"/>
            <a:ext cx="571367" cy="365125"/>
          </a:xfrm>
        </p:spPr>
        <p:txBody>
          <a:bodyPr/>
          <a:lstStyle/>
          <a:p>
            <a:pPr algn="l"/>
            <a:fld id="{B19B0651-EE4F-4900-A07F-96A6BFA9D0F0}" type="slidenum">
              <a:rPr lang="ru-RU" sz="1800" b="1" smtClean="0">
                <a:solidFill>
                  <a:srgbClr val="721A1D"/>
                </a:solidFill>
              </a:rPr>
              <a:pPr algn="l"/>
              <a:t>14</a:t>
            </a:fld>
            <a:endParaRPr lang="ru-RU" sz="1800" b="1" dirty="0">
              <a:solidFill>
                <a:srgbClr val="721A1D"/>
              </a:solidFill>
            </a:endParaRP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971550" y="28511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474326"/>
            <a:ext cx="864096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cs typeface="Arial" charset="0"/>
              </a:rPr>
              <a:t>При проведении контрольных мероприятий РАР нередко выявляются факты продажи алкогольной продукции без лицензии и (или) без фиксации сведений в ЕГАИС</a:t>
            </a: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Arial" charset="0"/>
              </a:rPr>
              <a:t>. Нарушители </a:t>
            </a: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cs typeface="Arial" charset="0"/>
              </a:rPr>
              <a:t>чаще всего продают продукцию по цене, ниже </a:t>
            </a: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Arial" charset="0"/>
              </a:rPr>
              <a:t>установленной, создавая тем самым недобросовестную конкуренцию.</a:t>
            </a: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cs typeface="Arial" charset="0"/>
              </a:rPr>
              <a:t/>
            </a:r>
            <a:b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cs typeface="Arial" charset="0"/>
              </a:rPr>
            </a:b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cs typeface="Arial" charset="0"/>
              </a:rPr>
              <a:t/>
            </a:r>
            <a:b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cs typeface="Arial" charset="0"/>
              </a:rPr>
            </a:b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Arial" charset="0"/>
              </a:rPr>
              <a:t>Учитывая ситуацию </a:t>
            </a: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cs typeface="Arial" charset="0"/>
              </a:rPr>
              <a:t>на алкогольном рынке, ФСРАР создан Единый социальный портал алкогольного рынка (</a:t>
            </a: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cs typeface="Arial" charset="0"/>
                <a:hlinkClick r:id="rId2"/>
              </a:rPr>
              <a:t>http://public.fsrar.ru/</a:t>
            </a: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cs typeface="Arial" charset="0"/>
              </a:rPr>
              <a:t>). </a:t>
            </a: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Arial" charset="0"/>
              </a:rPr>
              <a:t>Пользователи Портала смогут:</a:t>
            </a: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cs typeface="Arial" charset="0"/>
              </a:rPr>
              <a:t/>
            </a:r>
            <a:b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cs typeface="Arial" charset="0"/>
              </a:rPr>
            </a:b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Arial" charset="0"/>
              </a:rPr>
              <a:t>- </a:t>
            </a:r>
            <a:r>
              <a:rPr lang="ru-RU" sz="1400" b="1" dirty="0">
                <a:solidFill>
                  <a:schemeClr val="tx1">
                    <a:lumMod val="85000"/>
                    <a:lumOff val="15000"/>
                  </a:schemeClr>
                </a:solidFill>
                <a:cs typeface="Arial" charset="0"/>
              </a:rPr>
              <a:t>сообщить о любом нарушении </a:t>
            </a: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cs typeface="Arial" charset="0"/>
              </a:rPr>
              <a:t>на алкогольном рынке, в том числе о реализации алкогольной продукции без фиксации в </a:t>
            </a: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Arial" charset="0"/>
              </a:rPr>
              <a:t>ЕГАИС;</a:t>
            </a: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cs typeface="Arial" charset="0"/>
              </a:rPr>
              <a:t/>
            </a:r>
            <a:b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cs typeface="Arial" charset="0"/>
              </a:rPr>
            </a:b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Arial" charset="0"/>
              </a:rPr>
              <a:t>- </a:t>
            </a: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cs typeface="Arial" charset="0"/>
              </a:rPr>
              <a:t>ознакомиться с актуальной информацией в сфере производства и оборота алкогольной продукции;</a:t>
            </a:r>
            <a:b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cs typeface="Arial" charset="0"/>
              </a:rPr>
            </a:b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Arial" charset="0"/>
              </a:rPr>
              <a:t>- </a:t>
            </a: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cs typeface="Arial" charset="0"/>
              </a:rPr>
              <a:t>принять участие в обсуждении общественно-значимых тем в сфере производства, торговли и потребления алкогольной продукции.</a:t>
            </a:r>
            <a:b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cs typeface="Arial" charset="0"/>
              </a:rPr>
            </a:b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cs typeface="Arial" charset="0"/>
              </a:rPr>
              <a:t/>
            </a:r>
            <a:b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cs typeface="Arial" charset="0"/>
              </a:rPr>
            </a:b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Arial" charset="0"/>
              </a:rPr>
              <a:t>Подключение </a:t>
            </a: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cs typeface="Arial" charset="0"/>
              </a:rPr>
              <a:t>к ЕГАИС контрольно-кассовой техники </a:t>
            </a: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Arial" charset="0"/>
              </a:rPr>
              <a:t>в розничных магазинах для фиксации сведений о продаже каждой единицы маркированной АП,  </a:t>
            </a: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cs typeface="Arial" charset="0"/>
              </a:rPr>
              <a:t>а также работа с Единым социальным порталом алкогольного рынка, будет способствовать очищению алкогольного рынка от недобросовестных предпринимателей и позволит организациям увеличить объемы продаж легальной алкогольной продукции.</a:t>
            </a:r>
          </a:p>
        </p:txBody>
      </p:sp>
    </p:spTree>
    <p:extLst>
      <p:ext uri="{BB962C8B-B14F-4D97-AF65-F5344CB8AC3E}">
        <p14:creationId xmlns:p14="http://schemas.microsoft.com/office/powerpoint/2010/main" xmlns="" val="122301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683568" y="764704"/>
            <a:ext cx="7992888" cy="50752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Сайты:   </a:t>
            </a:r>
            <a:r>
              <a:rPr 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hlinkClick r:id="rId2"/>
              </a:rPr>
              <a:t>fsrar.ru</a:t>
            </a:r>
            <a:r>
              <a:rPr lang="ru-RU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и</a:t>
            </a:r>
            <a:r>
              <a:rPr lang="ru-RU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</a:t>
            </a:r>
            <a:r>
              <a:rPr 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hlinkClick r:id="rId3"/>
              </a:rPr>
              <a:t>egais.ru</a:t>
            </a:r>
            <a:r>
              <a:rPr lang="ru-RU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</a:t>
            </a:r>
          </a:p>
          <a:p>
            <a:pPr algn="ctr" eaLnBrk="1" hangingPunct="1">
              <a:defRPr/>
            </a:pPr>
            <a:endParaRPr lang="ru-RU" sz="20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</a:endParaRPr>
          </a:p>
          <a:p>
            <a:pPr algn="ctr"/>
            <a:r>
              <a:rPr lang="ru-RU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Дежурная служба по ЕГАИС: </a:t>
            </a:r>
          </a:p>
          <a:p>
            <a:pPr algn="ctr"/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8 </a:t>
            </a:r>
            <a:r>
              <a:rPr lang="ru-RU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(499) </a:t>
            </a:r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250-03-73</a:t>
            </a:r>
            <a:r>
              <a:rPr lang="ru-RU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, </a:t>
            </a:r>
            <a:r>
              <a:rPr lang="en-U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</a:t>
            </a:r>
            <a:r>
              <a:rPr lang="en-US" sz="1600" b="1" dirty="0" smtClean="0"/>
              <a:t>service_egais@fsrar.ru</a:t>
            </a:r>
            <a:endParaRPr lang="ru-RU" sz="1600" b="1" dirty="0" smtClean="0">
              <a:solidFill>
                <a:schemeClr val="tx1">
                  <a:lumMod val="85000"/>
                  <a:lumOff val="15000"/>
                </a:schemeClr>
              </a:solidFill>
              <a:latin typeface="+mn-lt"/>
            </a:endParaRPr>
          </a:p>
          <a:p>
            <a:pPr algn="ctr" eaLnBrk="1" hangingPunct="1">
              <a:lnSpc>
                <a:spcPct val="140000"/>
              </a:lnSpc>
              <a:defRPr/>
            </a:pPr>
            <a:r>
              <a:rPr lang="ru-RU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Дополнительная линия поддержки: </a:t>
            </a:r>
            <a:r>
              <a:rPr lang="ru-RU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8 </a:t>
            </a:r>
            <a:r>
              <a:rPr lang="ru-RU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(499) 251-28-27</a:t>
            </a:r>
            <a:r>
              <a:rPr lang="ru-RU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/>
            </a:r>
            <a:br>
              <a:rPr lang="ru-RU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</a:br>
            <a:endParaRPr lang="ru-RU" sz="1600" dirty="0" smtClean="0">
              <a:solidFill>
                <a:schemeClr val="tx1">
                  <a:lumMod val="85000"/>
                  <a:lumOff val="15000"/>
                </a:schemeClr>
              </a:solidFill>
              <a:latin typeface="+mn-lt"/>
            </a:endParaRPr>
          </a:p>
          <a:p>
            <a:pPr algn="ctr"/>
            <a:r>
              <a:rPr lang="ru-RU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Почтовый адрес для всех видов корреспонденции:</a:t>
            </a:r>
          </a:p>
          <a:p>
            <a:pPr algn="ctr"/>
            <a:r>
              <a:rPr lang="ru-RU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125993  г. Москва, </a:t>
            </a:r>
            <a:r>
              <a:rPr lang="ru-RU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Миусская</a:t>
            </a:r>
            <a:r>
              <a:rPr lang="ru-RU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пл., д. </a:t>
            </a:r>
            <a:r>
              <a:rPr lang="ru-RU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3, </a:t>
            </a:r>
            <a:r>
              <a:rPr lang="ru-RU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стр. </a:t>
            </a:r>
            <a:r>
              <a:rPr lang="ru-RU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4.</a:t>
            </a:r>
            <a:endParaRPr lang="ru-RU" sz="16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</a:endParaRPr>
          </a:p>
          <a:p>
            <a:pPr algn="ctr">
              <a:spcBef>
                <a:spcPts val="1800"/>
              </a:spcBef>
            </a:pPr>
            <a:r>
              <a:rPr lang="ru-RU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Межрегиональное </a:t>
            </a:r>
            <a:r>
              <a:rPr lang="ru-RU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управление Федеральной службы по регулированию алкогольного рынка </a:t>
            </a:r>
            <a:r>
              <a:rPr lang="ru-RU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по Центральному </a:t>
            </a:r>
            <a:r>
              <a:rPr lang="ru-RU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федеральному округу </a:t>
            </a:r>
            <a:endParaRPr lang="ru-RU" sz="16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</a:endParaRPr>
          </a:p>
          <a:p>
            <a:r>
              <a:rPr lang="ru-RU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 </a:t>
            </a:r>
            <a:endParaRPr lang="ru-RU" sz="16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</a:endParaRPr>
          </a:p>
          <a:p>
            <a:pPr algn="ctr"/>
            <a:r>
              <a:rPr lang="ru-RU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Телефон</a:t>
            </a:r>
            <a:r>
              <a:rPr lang="ru-RU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:(495) </a:t>
            </a:r>
            <a:r>
              <a:rPr lang="ru-RU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531-62-76</a:t>
            </a:r>
          </a:p>
          <a:p>
            <a:pPr algn="ctr"/>
            <a:r>
              <a:rPr lang="ru-RU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Адрес: </a:t>
            </a:r>
            <a:r>
              <a:rPr lang="ru-RU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123022, </a:t>
            </a:r>
            <a:r>
              <a:rPr lang="ru-RU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г.Москва</a:t>
            </a:r>
            <a:r>
              <a:rPr lang="ru-RU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, </a:t>
            </a:r>
            <a:r>
              <a:rPr lang="ru-RU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ул.Б.Декабрьская</a:t>
            </a:r>
            <a:r>
              <a:rPr lang="ru-RU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, д.7 </a:t>
            </a:r>
            <a:r>
              <a:rPr lang="ru-RU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стр.3</a:t>
            </a:r>
          </a:p>
          <a:p>
            <a:pPr algn="ctr"/>
            <a:endParaRPr lang="ru-RU" sz="16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</a:endParaRPr>
          </a:p>
          <a:p>
            <a:pPr algn="ctr"/>
            <a:r>
              <a:rPr lang="ru-RU" sz="1600" dirty="0">
                <a:latin typeface="+mn-lt"/>
              </a:rPr>
              <a:t>Во всех МРУ </a:t>
            </a:r>
            <a:r>
              <a:rPr lang="ru-RU" sz="1600" dirty="0" smtClean="0">
                <a:latin typeface="+mn-lt"/>
              </a:rPr>
              <a:t>ФСРАР организована </a:t>
            </a:r>
            <a:r>
              <a:rPr lang="ru-RU" sz="1600" b="1" dirty="0">
                <a:latin typeface="+mn-lt"/>
              </a:rPr>
              <a:t>дежурная служба ЕГАИС </a:t>
            </a:r>
            <a:endParaRPr lang="ru-RU" sz="1600" b="1" dirty="0" smtClean="0">
              <a:latin typeface="+mn-lt"/>
            </a:endParaRPr>
          </a:p>
          <a:p>
            <a:pPr algn="ctr"/>
            <a:r>
              <a:rPr lang="ru-RU" sz="1600" dirty="0" smtClean="0">
                <a:latin typeface="+mn-lt"/>
              </a:rPr>
              <a:t>по федеральным </a:t>
            </a:r>
            <a:r>
              <a:rPr lang="ru-RU" sz="1600" dirty="0">
                <a:latin typeface="+mn-lt"/>
              </a:rPr>
              <a:t>округам: </a:t>
            </a:r>
            <a:r>
              <a:rPr lang="ru-RU" sz="1600" dirty="0" smtClean="0">
                <a:latin typeface="+mn-lt"/>
              </a:rPr>
              <a:t> </a:t>
            </a:r>
            <a:r>
              <a:rPr lang="ru-RU" sz="1600" dirty="0" smtClean="0">
                <a:latin typeface="+mn-lt"/>
                <a:hlinkClick r:id="rId4"/>
              </a:rPr>
              <a:t>http</a:t>
            </a:r>
            <a:r>
              <a:rPr lang="ru-RU" sz="1600" dirty="0">
                <a:latin typeface="+mn-lt"/>
                <a:hlinkClick r:id="rId4"/>
              </a:rPr>
              <a:t>://fsrar.ru/egais/telefony_linij_podderzhki_po_voprosam_egais</a:t>
            </a:r>
            <a:endParaRPr lang="ru-RU" sz="16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260425" y="260648"/>
            <a:ext cx="6911975" cy="523220"/>
          </a:xfrm>
          <a:prstGeom prst="rect">
            <a:avLst/>
          </a:prstGeom>
          <a:extLst/>
        </p:spPr>
        <p:txBody>
          <a:bodyPr wrap="square">
            <a:spAutoFit/>
          </a:bodyPr>
          <a:lstStyle/>
          <a:p>
            <a:pPr algn="ctr"/>
            <a:r>
              <a:rPr lang="ru-RU" altLang="ru-RU" sz="2800" b="1" dirty="0" smtClean="0">
                <a:solidFill>
                  <a:srgbClr val="C82031"/>
                </a:solidFill>
                <a:latin typeface="+mj-lt"/>
                <a:cs typeface="Arial" panose="020B0604020202020204" pitchFamily="34" charset="0"/>
              </a:rPr>
              <a:t>Контакты</a:t>
            </a:r>
            <a:r>
              <a:rPr lang="en-US" altLang="ru-RU" sz="2800" b="1" dirty="0" smtClean="0">
                <a:solidFill>
                  <a:srgbClr val="C8203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ru-RU" altLang="ru-RU" sz="2800" b="1" dirty="0" smtClean="0">
                <a:solidFill>
                  <a:srgbClr val="C82031"/>
                </a:solidFill>
                <a:latin typeface="+mj-lt"/>
                <a:cs typeface="Arial" panose="020B0604020202020204" pitchFamily="34" charset="0"/>
              </a:rPr>
              <a:t>ФСРАР</a:t>
            </a:r>
            <a:endParaRPr lang="ru-RU" altLang="ru-RU" sz="2800" b="1" dirty="0">
              <a:solidFill>
                <a:srgbClr val="C82031"/>
              </a:solidFill>
              <a:latin typeface="+mj-lt"/>
              <a:cs typeface="Arial" panose="020B0604020202020204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H="1">
            <a:off x="683568" y="3429000"/>
            <a:ext cx="7704856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H="1">
            <a:off x="683568" y="4869160"/>
            <a:ext cx="7704856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660009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63688" y="260648"/>
            <a:ext cx="59766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C82031"/>
                </a:solidFill>
                <a:latin typeface="+mj-lt"/>
                <a:cs typeface="Arial" panose="020B0604020202020204" pitchFamily="34" charset="0"/>
              </a:rPr>
              <a:t>Кто из участников рынка и в какие сроки</a:t>
            </a:r>
          </a:p>
          <a:p>
            <a:pPr algn="ctr"/>
            <a:r>
              <a:rPr lang="ru-RU" sz="2400" b="1" dirty="0">
                <a:solidFill>
                  <a:srgbClr val="C82031"/>
                </a:solidFill>
                <a:latin typeface="+mj-lt"/>
                <a:cs typeface="Arial" panose="020B0604020202020204" pitchFamily="34" charset="0"/>
              </a:rPr>
              <a:t>должен подключиться к ЕГАИС?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25102251"/>
              </p:ext>
            </p:extLst>
          </p:nvPr>
        </p:nvGraphicFramePr>
        <p:xfrm>
          <a:off x="143507" y="1196752"/>
          <a:ext cx="8873932" cy="44564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00301"/>
                <a:gridCol w="3405615"/>
                <a:gridCol w="1791069"/>
                <a:gridCol w="976947"/>
              </a:tblGrid>
              <a:tr h="319249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Осуществляемый вид деятельности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747" marR="3074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203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В ЕГАИС фиксируется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747" marR="3074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20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Дата</a:t>
                      </a:r>
                      <a:r>
                        <a:rPr lang="ru-RU" sz="12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начала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747" marR="3074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2031"/>
                    </a:solidFill>
                  </a:tcPr>
                </a:tc>
              </a:tr>
              <a:tr h="554585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Индивидуальные предприниматели, осуществляющие закупку пива и пивных напитков в целях последующей розничной продажи такой продукции</a:t>
                      </a:r>
                    </a:p>
                  </a:txBody>
                  <a:tcPr marL="30747" marR="30747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подтверждение </a:t>
                      </a:r>
                      <a:r>
                        <a:rPr lang="ru-RU" sz="11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факта закупки</a:t>
                      </a:r>
                      <a:endParaRPr lang="ru-RU" sz="11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747" marR="30747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01.01.2016</a:t>
                      </a:r>
                      <a:endParaRPr lang="ru-RU" sz="11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747" marR="30747" marT="0" marB="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54585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Организации общественного питания, осуществляющие розничную продажу алкогольной продукции и пива (рестораны, бары, кафе и т.п.)</a:t>
                      </a:r>
                      <a:endParaRPr lang="ru-RU" sz="11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747" marR="30747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747" marR="30747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747" marR="30747" marT="0" marB="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1781">
                <a:tc rowSpan="2"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Организации, осуществляющие розничную продажу алкогольной продукции в городских поселениях</a:t>
                      </a:r>
                      <a:endParaRPr lang="ru-RU" sz="11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747" marR="30747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подтверждение факта </a:t>
                      </a:r>
                      <a:r>
                        <a:rPr lang="ru-RU" sz="11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закупки</a:t>
                      </a:r>
                      <a:endParaRPr lang="ru-RU" sz="11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747" marR="30747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01.01.2016</a:t>
                      </a:r>
                      <a:endParaRPr lang="ru-RU" sz="11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747" marR="30747" marT="0" marB="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5659">
                <a:tc gridSpan="2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розничная продажа</a:t>
                      </a:r>
                      <a:endParaRPr lang="ru-RU" sz="11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747" marR="30747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01.07.2016</a:t>
                      </a:r>
                      <a:endParaRPr lang="ru-RU" sz="11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747" marR="30747" marT="0" marB="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54585">
                <a:tc rowSpan="2"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Организации, осуществляющие розничную продажу алкогольной продукции в сельских поселениях</a:t>
                      </a:r>
                      <a:endParaRPr lang="ru-RU" sz="11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747" marR="30747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подтверждение факта </a:t>
                      </a:r>
                      <a:r>
                        <a:rPr lang="ru-RU" sz="11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закупки</a:t>
                      </a:r>
                      <a:endParaRPr lang="ru-RU" sz="11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747" marR="30747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01.01.2016</a:t>
                      </a:r>
                      <a:endParaRPr lang="ru-RU" sz="11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747" marR="30747" marT="0" marB="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37679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розничная продажа</a:t>
                      </a:r>
                      <a:endParaRPr lang="ru-RU" sz="11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747" marR="30747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01.07.2017</a:t>
                      </a:r>
                      <a:endParaRPr lang="ru-RU" sz="11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747" marR="30747" marT="0" marB="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52586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Организации розничной торговли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в сельских поселениях, в которых: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300" b="1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3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численность менее 3 000 человек 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3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отсутствует точка доступа к Интернету</a:t>
                      </a:r>
                    </a:p>
                  </a:txBody>
                  <a:tcPr marL="30747" marR="30747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при условии </a:t>
                      </a:r>
                      <a:r>
                        <a:rPr kumimoji="0" lang="en-US" alt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включен</a:t>
                      </a:r>
                      <a:r>
                        <a:rPr kumimoji="0" lang="ru-RU" alt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ия</a:t>
                      </a:r>
                      <a:r>
                        <a:rPr kumimoji="0" lang="en-US" alt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kumimoji="0" lang="ru-RU" alt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поселения  </a:t>
                      </a:r>
                      <a:r>
                        <a:rPr kumimoji="0" lang="en-US" alt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в </a:t>
                      </a:r>
                      <a:r>
                        <a:rPr kumimoji="0" lang="ru-RU" alt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соответствующий </a:t>
                      </a:r>
                      <a:r>
                        <a:rPr kumimoji="0" lang="en-US" alt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список</a:t>
                      </a:r>
                      <a:r>
                        <a:rPr kumimoji="0" lang="ru-RU" alt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, утвержденный законом </a:t>
                      </a:r>
                      <a:r>
                        <a:rPr kumimoji="0" lang="en-US" alt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субъекта </a:t>
                      </a:r>
                      <a:r>
                        <a:rPr kumimoji="0" lang="ru-RU" alt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РФ,</a:t>
                      </a:r>
                      <a:r>
                        <a:rPr kumimoji="0" lang="en-US" alt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ru-RU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освобождены</a:t>
                      </a:r>
                      <a:r>
                        <a:rPr kumimoji="0" lang="en-US" alt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kumimoji="0" lang="ru-RU" alt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от ЕГАИС </a:t>
                      </a:r>
                      <a:r>
                        <a:rPr kumimoji="0" lang="en-US" alt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только в части фиксации </a:t>
                      </a:r>
                      <a:r>
                        <a:rPr kumimoji="0" lang="ru-RU" alt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розничной </a:t>
                      </a:r>
                      <a:r>
                        <a:rPr kumimoji="0" lang="en-US" alt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продажи АП</a:t>
                      </a:r>
                      <a:r>
                        <a:rPr kumimoji="0" lang="en-US" alt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, а в части подтверждения закупки такие организации должны </a:t>
                      </a:r>
                      <a:r>
                        <a:rPr kumimoji="0" lang="ru-RU" alt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их </a:t>
                      </a:r>
                      <a:r>
                        <a:rPr kumimoji="0" lang="en-US" alt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фиксировать </a:t>
                      </a:r>
                      <a:r>
                        <a:rPr kumimoji="0" lang="en-US" alt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с 01.01.2016</a:t>
                      </a:r>
                      <a:r>
                        <a:rPr kumimoji="0" lang="en-US" alt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. </a:t>
                      </a:r>
                      <a:endParaRPr kumimoji="0" lang="ru-RU" alt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При этом для таких организаций будет допускаться фиксация прихода из ближайшего населенного пункта с наличием точки доступа в интернет в течение 7 дней после фактического получения продукции.</a:t>
                      </a:r>
                      <a:endParaRPr lang="ru-RU" sz="1300" b="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30747" marR="30747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300" b="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747" marR="30747" marT="0" marB="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8172400" y="908720"/>
            <a:ext cx="84504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Из 182-ФЗ</a:t>
            </a:r>
            <a:endParaRPr lang="ru-RU" sz="1200" i="1" dirty="0"/>
          </a:p>
        </p:txBody>
      </p:sp>
    </p:spTree>
    <p:extLst>
      <p:ext uri="{BB962C8B-B14F-4D97-AF65-F5344CB8AC3E}">
        <p14:creationId xmlns:p14="http://schemas.microsoft.com/office/powerpoint/2010/main" xmlns="" val="90997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Прямоугольник 39"/>
          <p:cNvSpPr/>
          <p:nvPr/>
        </p:nvSpPr>
        <p:spPr>
          <a:xfrm>
            <a:off x="5652120" y="3429000"/>
            <a:ext cx="3037143" cy="1152129"/>
          </a:xfrm>
          <a:prstGeom prst="rect">
            <a:avLst/>
          </a:prstGeom>
          <a:noFill/>
          <a:ln w="317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6. ПК с установленным ПО </a:t>
            </a:r>
            <a:r>
              <a:rPr lang="ru-RU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ЕГАИС – УТМ</a:t>
            </a:r>
          </a:p>
          <a:p>
            <a:endParaRPr lang="ru-RU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ru-RU" sz="12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ru-RU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ru-RU" sz="12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r"/>
            <a:r>
              <a:rPr lang="en-US" sz="12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JaCarta</a:t>
            </a:r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 </a:t>
            </a:r>
            <a:r>
              <a:rPr lang="ru-RU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КЭП для </a:t>
            </a:r>
            <a:r>
              <a:rPr lang="ru-RU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ЕГАИС и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RSA </a:t>
            </a:r>
            <a:r>
              <a:rPr lang="ru-RU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ключом</a:t>
            </a:r>
            <a:endParaRPr lang="ru-RU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5156" name="Picture 1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92794" y="5085184"/>
            <a:ext cx="414596" cy="791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63688" y="260648"/>
            <a:ext cx="59766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C82031"/>
                </a:solidFill>
                <a:latin typeface="+mj-lt"/>
                <a:cs typeface="Arial" panose="020B0604020202020204" pitchFamily="34" charset="0"/>
              </a:rPr>
              <a:t>Функциональная схема ЕГАИС в рознице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124744"/>
            <a:ext cx="1322152" cy="797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83038" y="1008416"/>
            <a:ext cx="667947" cy="8226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7905" y="1245693"/>
            <a:ext cx="1936543" cy="5271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6234"/>
          <a:stretch/>
        </p:blipFill>
        <p:spPr bwMode="auto">
          <a:xfrm>
            <a:off x="2214712" y="2710318"/>
            <a:ext cx="864096" cy="48137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75254" y="3748261"/>
            <a:ext cx="72390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 xmlns="">
                  <a14:imgLayer r:embed="rId9">
                    <a14:imgEffect>
                      <a14:brightnessContrast bright="32000" contrast="-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72952" y="3551204"/>
            <a:ext cx="455032" cy="90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9" name="Picture 9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80018" y="2348880"/>
            <a:ext cx="775617" cy="820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0" name="Picture 10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70255" y="2420888"/>
            <a:ext cx="652636" cy="6526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1" name="Picture 11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12160" y="3717032"/>
            <a:ext cx="1108111" cy="69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2" name="Picture 1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40352" y="3717032"/>
            <a:ext cx="867158" cy="600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3" name="Picture 13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04869" y="4996693"/>
            <a:ext cx="868498" cy="872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5" name="Picture 15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49572" y="5247898"/>
            <a:ext cx="301426" cy="621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6" name="Picture 16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34785" y="4996693"/>
            <a:ext cx="604838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752352" y="847745"/>
            <a:ext cx="1788815" cy="1113187"/>
          </a:xfrm>
          <a:prstGeom prst="rect">
            <a:avLst/>
          </a:prstGeom>
          <a:noFill/>
          <a:ln w="317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12. Информация о </a:t>
            </a:r>
            <a:r>
              <a:rPr lang="ru-RU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чеке</a:t>
            </a:r>
          </a:p>
          <a:p>
            <a:pPr algn="ctr"/>
            <a:endParaRPr lang="ru-RU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3860872" y="847745"/>
            <a:ext cx="2299927" cy="1113187"/>
          </a:xfrm>
          <a:prstGeom prst="rect">
            <a:avLst/>
          </a:prstGeom>
          <a:noFill/>
          <a:ln w="317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10</a:t>
            </a:r>
            <a:r>
              <a:rPr lang="ru-RU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ЕГАИС. </a:t>
            </a:r>
          </a:p>
          <a:p>
            <a:r>
              <a:rPr lang="ru-RU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Хранилище</a:t>
            </a:r>
            <a:endParaRPr lang="ru-RU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6567547" y="847745"/>
            <a:ext cx="2121716" cy="1113187"/>
          </a:xfrm>
          <a:prstGeom prst="rect">
            <a:avLst/>
          </a:prstGeom>
          <a:noFill/>
          <a:ln w="317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11. Информация о </a:t>
            </a:r>
            <a:r>
              <a:rPr lang="ru-RU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продажах</a:t>
            </a:r>
            <a:endParaRPr lang="ru-RU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1752353" y="2305779"/>
            <a:ext cx="1788814" cy="872817"/>
          </a:xfrm>
          <a:prstGeom prst="rect">
            <a:avLst/>
          </a:prstGeom>
          <a:noFill/>
          <a:ln w="317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13. Смартфон </a:t>
            </a:r>
            <a:r>
              <a:rPr lang="ru-RU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потребителя</a:t>
            </a:r>
            <a:endParaRPr lang="ru-RU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3860872" y="2305780"/>
            <a:ext cx="2295304" cy="888852"/>
          </a:xfrm>
          <a:prstGeom prst="rect">
            <a:avLst/>
          </a:prstGeom>
          <a:noFill/>
          <a:ln w="317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9. ЕГАИС. </a:t>
            </a:r>
            <a:endParaRPr lang="ru-RU" sz="12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ru-RU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Проверка </a:t>
            </a:r>
            <a:r>
              <a:rPr lang="ru-RU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на </a:t>
            </a:r>
            <a:endParaRPr lang="ru-RU" sz="12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ru-RU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повтор продажи</a:t>
            </a:r>
            <a:endParaRPr lang="ru-RU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6567547" y="2305780"/>
            <a:ext cx="2108909" cy="885912"/>
          </a:xfrm>
          <a:prstGeom prst="rect">
            <a:avLst/>
          </a:prstGeom>
          <a:noFill/>
          <a:ln w="317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	8</a:t>
            </a:r>
            <a:r>
              <a:rPr lang="ru-RU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ru-RU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Интернет</a:t>
            </a:r>
            <a:endParaRPr lang="ru-RU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1752352" y="3429000"/>
            <a:ext cx="1788815" cy="1150993"/>
          </a:xfrm>
          <a:prstGeom prst="rect">
            <a:avLst/>
          </a:prstGeom>
          <a:noFill/>
          <a:ln w="317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1. </a:t>
            </a:r>
            <a:r>
              <a:rPr lang="ru-RU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Потребитель</a:t>
            </a:r>
            <a:endParaRPr lang="ru-RU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3852628" y="3429001"/>
            <a:ext cx="1463474" cy="1152128"/>
          </a:xfrm>
          <a:prstGeom prst="rect">
            <a:avLst/>
          </a:prstGeom>
          <a:noFill/>
          <a:ln w="317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7</a:t>
            </a:r>
            <a:r>
              <a:rPr lang="ru-RU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ru-RU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Чек</a:t>
            </a:r>
          </a:p>
          <a:p>
            <a:pPr algn="r"/>
            <a:r>
              <a:rPr lang="ru-RU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с</a:t>
            </a:r>
            <a:r>
              <a:rPr lang="ru-RU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QR-</a:t>
            </a:r>
            <a:r>
              <a:rPr lang="ru-RU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кодом</a:t>
            </a:r>
            <a:endParaRPr lang="ru-RU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1781144" y="4869160"/>
            <a:ext cx="1269361" cy="1030817"/>
          </a:xfrm>
          <a:prstGeom prst="rect">
            <a:avLst/>
          </a:prstGeom>
          <a:noFill/>
          <a:ln w="317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>
                <a:solidFill>
                  <a:schemeClr val="tx1"/>
                </a:solidFill>
              </a:rPr>
              <a:t>2. АП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3419872" y="4869160"/>
            <a:ext cx="960827" cy="1033969"/>
          </a:xfrm>
          <a:prstGeom prst="rect">
            <a:avLst/>
          </a:prstGeom>
          <a:noFill/>
          <a:ln w="317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3. Ф</a:t>
            </a:r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CM/AM</a:t>
            </a:r>
            <a:endParaRPr lang="ru-RU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4716017" y="4869160"/>
            <a:ext cx="1368151" cy="1033969"/>
          </a:xfrm>
          <a:prstGeom prst="rect">
            <a:avLst/>
          </a:prstGeom>
          <a:noFill/>
          <a:ln w="317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4. Сканер </a:t>
            </a:r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PDF-417</a:t>
            </a:r>
            <a:endParaRPr lang="ru-RU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6720308" y="4869160"/>
            <a:ext cx="1596108" cy="1033969"/>
          </a:xfrm>
          <a:prstGeom prst="rect">
            <a:avLst/>
          </a:prstGeom>
          <a:noFill/>
          <a:ln w="317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5</a:t>
            </a:r>
            <a:r>
              <a:rPr lang="ru-RU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ru-RU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Касса</a:t>
            </a:r>
            <a:endParaRPr lang="ru-RU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8" name="Прямая со стрелкой 7"/>
          <p:cNvCxnSpPr>
            <a:stCxn id="33" idx="1"/>
            <a:endCxn id="6" idx="3"/>
          </p:cNvCxnSpPr>
          <p:nvPr/>
        </p:nvCxnSpPr>
        <p:spPr>
          <a:xfrm flipH="1">
            <a:off x="3541167" y="1404339"/>
            <a:ext cx="319705" cy="0"/>
          </a:xfrm>
          <a:prstGeom prst="straightConnector1">
            <a:avLst/>
          </a:prstGeom>
          <a:ln w="19050">
            <a:solidFill>
              <a:srgbClr val="D60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>
            <a:stCxn id="33" idx="3"/>
            <a:endCxn id="34" idx="1"/>
          </p:cNvCxnSpPr>
          <p:nvPr/>
        </p:nvCxnSpPr>
        <p:spPr>
          <a:xfrm>
            <a:off x="6160799" y="1404339"/>
            <a:ext cx="406748" cy="0"/>
          </a:xfrm>
          <a:prstGeom prst="straightConnector1">
            <a:avLst/>
          </a:prstGeom>
          <a:ln w="19050">
            <a:solidFill>
              <a:srgbClr val="D60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38" idx="0"/>
            <a:endCxn id="35" idx="2"/>
          </p:cNvCxnSpPr>
          <p:nvPr/>
        </p:nvCxnSpPr>
        <p:spPr>
          <a:xfrm flipV="1">
            <a:off x="2646760" y="3178596"/>
            <a:ext cx="0" cy="250404"/>
          </a:xfrm>
          <a:prstGeom prst="straightConnector1">
            <a:avLst/>
          </a:prstGeom>
          <a:ln w="19050">
            <a:solidFill>
              <a:srgbClr val="D60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>
            <a:stCxn id="38" idx="2"/>
          </p:cNvCxnSpPr>
          <p:nvPr/>
        </p:nvCxnSpPr>
        <p:spPr>
          <a:xfrm>
            <a:off x="2646760" y="4579993"/>
            <a:ext cx="0" cy="321788"/>
          </a:xfrm>
          <a:prstGeom prst="straightConnector1">
            <a:avLst/>
          </a:prstGeom>
          <a:ln w="19050">
            <a:solidFill>
              <a:srgbClr val="D60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>
            <a:stCxn id="39" idx="1"/>
            <a:endCxn id="38" idx="3"/>
          </p:cNvCxnSpPr>
          <p:nvPr/>
        </p:nvCxnSpPr>
        <p:spPr>
          <a:xfrm flipH="1" flipV="1">
            <a:off x="3541167" y="4004497"/>
            <a:ext cx="311461" cy="568"/>
          </a:xfrm>
          <a:prstGeom prst="straightConnector1">
            <a:avLst/>
          </a:prstGeom>
          <a:ln w="19050">
            <a:solidFill>
              <a:srgbClr val="D60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>
            <a:stCxn id="41" idx="3"/>
            <a:endCxn id="42" idx="1"/>
          </p:cNvCxnSpPr>
          <p:nvPr/>
        </p:nvCxnSpPr>
        <p:spPr>
          <a:xfrm>
            <a:off x="3050505" y="5384569"/>
            <a:ext cx="369367" cy="1576"/>
          </a:xfrm>
          <a:prstGeom prst="straightConnector1">
            <a:avLst/>
          </a:prstGeom>
          <a:ln w="19050">
            <a:solidFill>
              <a:srgbClr val="D60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>
            <a:stCxn id="42" idx="3"/>
            <a:endCxn id="43" idx="1"/>
          </p:cNvCxnSpPr>
          <p:nvPr/>
        </p:nvCxnSpPr>
        <p:spPr>
          <a:xfrm>
            <a:off x="4380699" y="5386145"/>
            <a:ext cx="335318" cy="0"/>
          </a:xfrm>
          <a:prstGeom prst="straightConnector1">
            <a:avLst/>
          </a:prstGeom>
          <a:ln w="19050">
            <a:solidFill>
              <a:srgbClr val="D60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>
            <a:stCxn id="43" idx="3"/>
            <a:endCxn id="44" idx="1"/>
          </p:cNvCxnSpPr>
          <p:nvPr/>
        </p:nvCxnSpPr>
        <p:spPr>
          <a:xfrm>
            <a:off x="6084168" y="5386145"/>
            <a:ext cx="636140" cy="0"/>
          </a:xfrm>
          <a:prstGeom prst="straightConnector1">
            <a:avLst/>
          </a:prstGeom>
          <a:ln w="19050">
            <a:solidFill>
              <a:srgbClr val="D60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 стрелкой 59"/>
          <p:cNvCxnSpPr>
            <a:endCxn id="39" idx="2"/>
          </p:cNvCxnSpPr>
          <p:nvPr/>
        </p:nvCxnSpPr>
        <p:spPr>
          <a:xfrm flipH="1" flipV="1">
            <a:off x="4584365" y="4581129"/>
            <a:ext cx="2135943" cy="288031"/>
          </a:xfrm>
          <a:prstGeom prst="straightConnector1">
            <a:avLst/>
          </a:prstGeom>
          <a:ln w="19050">
            <a:solidFill>
              <a:srgbClr val="D60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 стрелкой 61"/>
          <p:cNvCxnSpPr>
            <a:stCxn id="44" idx="0"/>
          </p:cNvCxnSpPr>
          <p:nvPr/>
        </p:nvCxnSpPr>
        <p:spPr>
          <a:xfrm flipV="1">
            <a:off x="7518362" y="4579993"/>
            <a:ext cx="10287" cy="289167"/>
          </a:xfrm>
          <a:prstGeom prst="straightConnector1">
            <a:avLst/>
          </a:prstGeom>
          <a:ln w="19050">
            <a:solidFill>
              <a:srgbClr val="D60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20" name="Прямая со стрелкой 5119"/>
          <p:cNvCxnSpPr>
            <a:stCxn id="35" idx="0"/>
            <a:endCxn id="6" idx="2"/>
          </p:cNvCxnSpPr>
          <p:nvPr/>
        </p:nvCxnSpPr>
        <p:spPr>
          <a:xfrm flipV="1">
            <a:off x="2646760" y="1960932"/>
            <a:ext cx="0" cy="344847"/>
          </a:xfrm>
          <a:prstGeom prst="straightConnector1">
            <a:avLst/>
          </a:prstGeom>
          <a:ln w="19050">
            <a:solidFill>
              <a:srgbClr val="D60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43" name="Прямая со стрелкой 5142"/>
          <p:cNvCxnSpPr/>
          <p:nvPr/>
        </p:nvCxnSpPr>
        <p:spPr>
          <a:xfrm>
            <a:off x="7272300" y="4579993"/>
            <a:ext cx="0" cy="289167"/>
          </a:xfrm>
          <a:prstGeom prst="straightConnector1">
            <a:avLst/>
          </a:prstGeom>
          <a:ln w="19050">
            <a:solidFill>
              <a:srgbClr val="D60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45" name="Прямая со стрелкой 5144"/>
          <p:cNvCxnSpPr>
            <a:stCxn id="40" idx="0"/>
          </p:cNvCxnSpPr>
          <p:nvPr/>
        </p:nvCxnSpPr>
        <p:spPr>
          <a:xfrm flipV="1">
            <a:off x="7170692" y="3178596"/>
            <a:ext cx="0" cy="250404"/>
          </a:xfrm>
          <a:prstGeom prst="straightConnector1">
            <a:avLst/>
          </a:prstGeom>
          <a:ln w="19050">
            <a:solidFill>
              <a:srgbClr val="D60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47" name="Прямая со стрелкой 5146"/>
          <p:cNvCxnSpPr>
            <a:stCxn id="37" idx="1"/>
            <a:endCxn id="36" idx="3"/>
          </p:cNvCxnSpPr>
          <p:nvPr/>
        </p:nvCxnSpPr>
        <p:spPr>
          <a:xfrm flipH="1">
            <a:off x="6156176" y="2748736"/>
            <a:ext cx="411371" cy="1470"/>
          </a:xfrm>
          <a:prstGeom prst="straightConnector1">
            <a:avLst/>
          </a:prstGeom>
          <a:ln w="19050">
            <a:solidFill>
              <a:srgbClr val="D60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49" name="Прямая со стрелкой 5148"/>
          <p:cNvCxnSpPr>
            <a:stCxn id="36" idx="0"/>
            <a:endCxn id="33" idx="2"/>
          </p:cNvCxnSpPr>
          <p:nvPr/>
        </p:nvCxnSpPr>
        <p:spPr>
          <a:xfrm flipV="1">
            <a:off x="5008524" y="1960932"/>
            <a:ext cx="2312" cy="344848"/>
          </a:xfrm>
          <a:prstGeom prst="straightConnector1">
            <a:avLst/>
          </a:prstGeom>
          <a:ln w="19050">
            <a:solidFill>
              <a:srgbClr val="D60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51" name="Прямая со стрелкой 5150"/>
          <p:cNvCxnSpPr/>
          <p:nvPr/>
        </p:nvCxnSpPr>
        <p:spPr>
          <a:xfrm flipH="1">
            <a:off x="7236296" y="4077072"/>
            <a:ext cx="400995" cy="0"/>
          </a:xfrm>
          <a:prstGeom prst="straightConnector1">
            <a:avLst/>
          </a:prstGeom>
          <a:ln w="19050">
            <a:solidFill>
              <a:srgbClr val="D60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92015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107504" y="6237312"/>
            <a:ext cx="571367" cy="365125"/>
          </a:xfrm>
        </p:spPr>
        <p:txBody>
          <a:bodyPr/>
          <a:lstStyle/>
          <a:p>
            <a:pPr algn="l"/>
            <a:fld id="{B19B0651-EE4F-4900-A07F-96A6BFA9D0F0}" type="slidenum">
              <a:rPr lang="ru-RU" sz="1800" b="1" smtClean="0">
                <a:solidFill>
                  <a:srgbClr val="721A1D"/>
                </a:solidFill>
              </a:rPr>
              <a:pPr algn="l"/>
              <a:t>4</a:t>
            </a:fld>
            <a:endParaRPr lang="ru-RU" sz="1800" b="1" dirty="0">
              <a:solidFill>
                <a:srgbClr val="721A1D"/>
              </a:solidFill>
            </a:endParaRPr>
          </a:p>
        </p:txBody>
      </p:sp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6512" y="44623"/>
            <a:ext cx="9180512" cy="673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2" name="Picture 2" descr="http://vseoegais.ru/uploads/images/a3/de/a3de0e0029caba40a68233e3e4ac65a5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36325" y="692695"/>
            <a:ext cx="2544187" cy="5256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251520" y="548680"/>
            <a:ext cx="7200800" cy="461665"/>
          </a:xfrm>
          <a:prstGeom prst="rect">
            <a:avLst/>
          </a:prstGeom>
          <a:extLst/>
        </p:spPr>
        <p:txBody>
          <a:bodyPr wrap="square">
            <a:spAutoFit/>
          </a:bodyPr>
          <a:lstStyle/>
          <a:p>
            <a:pPr algn="ctr"/>
            <a:r>
              <a:rPr lang="ru-RU" altLang="ru-RU" sz="2400" b="1" dirty="0" smtClean="0">
                <a:solidFill>
                  <a:srgbClr val="C82031"/>
                </a:solidFill>
                <a:latin typeface="+mj-lt"/>
                <a:cs typeface="Arial" panose="020B0604020202020204" pitchFamily="34" charset="0"/>
              </a:rPr>
              <a:t>Чек (слип) с </a:t>
            </a:r>
            <a:r>
              <a:rPr lang="en-US" altLang="ru-RU" sz="2400" b="1" dirty="0" err="1" smtClean="0">
                <a:solidFill>
                  <a:srgbClr val="C82031"/>
                </a:solidFill>
                <a:latin typeface="+mj-lt"/>
                <a:cs typeface="Arial" panose="020B0604020202020204" pitchFamily="34" charset="0"/>
              </a:rPr>
              <a:t>qr</a:t>
            </a:r>
            <a:r>
              <a:rPr lang="en-US" altLang="ru-RU" sz="2400" b="1" dirty="0" smtClean="0">
                <a:solidFill>
                  <a:srgbClr val="C8203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ru-RU" altLang="ru-RU" sz="2400" b="1" dirty="0" smtClean="0">
                <a:solidFill>
                  <a:srgbClr val="C82031"/>
                </a:solidFill>
                <a:latin typeface="+mj-lt"/>
                <a:cs typeface="Arial" panose="020B0604020202020204" pitchFamily="34" charset="0"/>
              </a:rPr>
              <a:t>кодом и информация по ссылке</a:t>
            </a:r>
            <a:endParaRPr lang="ru-RU" altLang="ru-RU" sz="2400" b="1" dirty="0">
              <a:solidFill>
                <a:srgbClr val="C82031"/>
              </a:solidFill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37512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539552" y="1268760"/>
            <a:ext cx="7632848" cy="363791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defRPr/>
            </a:pPr>
            <a:r>
              <a:rPr lang="ru-RU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 личном кабинете на портале </a:t>
            </a:r>
            <a:r>
              <a:rPr lang="en-US" sz="1600" u="sng" dirty="0">
                <a:solidFill>
                  <a:srgbClr val="3E35F5"/>
                </a:solidFill>
              </a:rPr>
              <a:t>service.fsrar.ru</a:t>
            </a:r>
            <a:r>
              <a:rPr lang="ru-RU" sz="1600" u="sng" dirty="0"/>
              <a:t> </a:t>
            </a:r>
            <a:endParaRPr lang="en-US" sz="1600" u="sng" dirty="0"/>
          </a:p>
          <a:p>
            <a:pPr algn="just">
              <a:lnSpc>
                <a:spcPct val="120000"/>
              </a:lnSpc>
              <a:defRPr/>
            </a:pPr>
            <a:r>
              <a:rPr lang="ru-RU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можно проверить легальность алкогольной продукции</a:t>
            </a:r>
            <a:r>
              <a:rPr 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и наличи</a:t>
            </a:r>
            <a:r>
              <a:rPr lang="ru-RU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е</a:t>
            </a:r>
            <a:r>
              <a:rPr lang="ru-RU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информации о ней в ЕГАИС. Проверка возможна по типографским серии и номеру марки, а также  по штриховому коду </a:t>
            </a:r>
            <a:r>
              <a:rPr 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PDF-417</a:t>
            </a:r>
            <a:r>
              <a:rPr lang="ru-RU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</a:p>
          <a:p>
            <a:pPr algn="just">
              <a:lnSpc>
                <a:spcPct val="120000"/>
              </a:lnSpc>
              <a:defRPr/>
            </a:pPr>
            <a:endParaRPr lang="ru-RU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>
              <a:lnSpc>
                <a:spcPct val="120000"/>
              </a:lnSpc>
              <a:defRPr/>
            </a:pPr>
            <a:r>
              <a:rPr lang="ru-RU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После выбора способа проверки и внесения данных</a:t>
            </a:r>
            <a:r>
              <a:rPr 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с марки осуществляется сверка сведений, нанесенных на проверяемую марку, с данными, зафиксированными  производителем  </a:t>
            </a:r>
            <a:r>
              <a:rPr lang="ru-RU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или </a:t>
            </a:r>
            <a:r>
              <a:rPr lang="ru-RU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импортером в системе ЕГАИС. </a:t>
            </a:r>
          </a:p>
          <a:p>
            <a:pPr algn="just">
              <a:lnSpc>
                <a:spcPct val="120000"/>
              </a:lnSpc>
              <a:defRPr/>
            </a:pPr>
            <a:endParaRPr lang="ru-RU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>
              <a:lnSpc>
                <a:spcPct val="120000"/>
              </a:lnSpc>
              <a:defRPr/>
            </a:pPr>
            <a:r>
              <a:rPr lang="ru-RU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По завершению проверки на портале формируется протокол с данными о легальности алкогольной продукции. Расхождения </a:t>
            </a:r>
            <a:r>
              <a:rPr lang="ru-RU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сведений нанесенных на ФСМ или АМ, со сведениями в </a:t>
            </a:r>
            <a:r>
              <a:rPr lang="ru-RU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ЕГАИС, </a:t>
            </a:r>
            <a:r>
              <a:rPr lang="ru-RU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выделяются серым </a:t>
            </a:r>
            <a:r>
              <a:rPr lang="ru-RU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цветом.</a:t>
            </a:r>
            <a:endParaRPr lang="ru-RU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827583" y="550584"/>
            <a:ext cx="7200800" cy="461665"/>
          </a:xfrm>
          <a:prstGeom prst="rect">
            <a:avLst/>
          </a:prstGeom>
          <a:extLst/>
        </p:spPr>
        <p:txBody>
          <a:bodyPr wrap="square">
            <a:spAutoFit/>
          </a:bodyPr>
          <a:lstStyle/>
          <a:p>
            <a:pPr algn="ctr"/>
            <a:r>
              <a:rPr lang="ru-RU" altLang="ru-RU" sz="2400" b="1" dirty="0">
                <a:solidFill>
                  <a:srgbClr val="C82031"/>
                </a:solidFill>
                <a:latin typeface="+mj-lt"/>
                <a:cs typeface="Arial" panose="020B0604020202020204" pitchFamily="34" charset="0"/>
              </a:rPr>
              <a:t>Сервис проверки марок</a:t>
            </a:r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107504" y="6237312"/>
            <a:ext cx="571367" cy="365125"/>
          </a:xfrm>
        </p:spPr>
        <p:txBody>
          <a:bodyPr/>
          <a:lstStyle/>
          <a:p>
            <a:pPr algn="l"/>
            <a:fld id="{B19B0651-EE4F-4900-A07F-96A6BFA9D0F0}" type="slidenum">
              <a:rPr lang="ru-RU" sz="1800" b="1" smtClean="0">
                <a:solidFill>
                  <a:srgbClr val="721A1D"/>
                </a:solidFill>
              </a:rPr>
              <a:pPr algn="l"/>
              <a:t>5</a:t>
            </a:fld>
            <a:endParaRPr lang="ru-RU" sz="1800" b="1" dirty="0">
              <a:solidFill>
                <a:srgbClr val="721A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415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827583" y="550584"/>
            <a:ext cx="7200800" cy="461665"/>
          </a:xfrm>
          <a:prstGeom prst="rect">
            <a:avLst/>
          </a:prstGeom>
          <a:extLst/>
        </p:spPr>
        <p:txBody>
          <a:bodyPr wrap="square">
            <a:spAutoFit/>
          </a:bodyPr>
          <a:lstStyle/>
          <a:p>
            <a:pPr algn="ctr"/>
            <a:r>
              <a:rPr lang="ru-RU" altLang="ru-RU" sz="2400" b="1" dirty="0">
                <a:solidFill>
                  <a:srgbClr val="C82031"/>
                </a:solidFill>
                <a:latin typeface="+mj-lt"/>
                <a:cs typeface="Arial" panose="020B0604020202020204" pitchFamily="34" charset="0"/>
              </a:rPr>
              <a:t>Сервис проверки </a:t>
            </a:r>
            <a:r>
              <a:rPr lang="ru-RU" altLang="ru-RU" sz="2400" b="1" dirty="0" smtClean="0">
                <a:solidFill>
                  <a:srgbClr val="C82031"/>
                </a:solidFill>
                <a:latin typeface="+mj-lt"/>
                <a:cs typeface="Arial" panose="020B0604020202020204" pitchFamily="34" charset="0"/>
              </a:rPr>
              <a:t>марок </a:t>
            </a:r>
            <a:endParaRPr lang="ru-RU" altLang="ru-RU" sz="2400" b="1" dirty="0">
              <a:solidFill>
                <a:srgbClr val="C82031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107504" y="6237312"/>
            <a:ext cx="571367" cy="365125"/>
          </a:xfrm>
        </p:spPr>
        <p:txBody>
          <a:bodyPr/>
          <a:lstStyle/>
          <a:p>
            <a:pPr algn="l"/>
            <a:fld id="{B19B0651-EE4F-4900-A07F-96A6BFA9D0F0}" type="slidenum">
              <a:rPr lang="ru-RU" sz="1800" b="1" smtClean="0">
                <a:solidFill>
                  <a:srgbClr val="721A1D"/>
                </a:solidFill>
              </a:rPr>
              <a:pPr algn="l"/>
              <a:t>6</a:t>
            </a:fld>
            <a:endParaRPr lang="ru-RU" sz="1800" b="1" dirty="0">
              <a:solidFill>
                <a:srgbClr val="721A1D"/>
              </a:solidFill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5603" y="1294894"/>
            <a:ext cx="4252380" cy="45439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99992" y="1291034"/>
            <a:ext cx="4530440" cy="4547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881538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827583" y="550584"/>
            <a:ext cx="7200800" cy="461665"/>
          </a:xfrm>
          <a:prstGeom prst="rect">
            <a:avLst/>
          </a:prstGeom>
          <a:extLst/>
        </p:spPr>
        <p:txBody>
          <a:bodyPr wrap="square">
            <a:spAutoFit/>
          </a:bodyPr>
          <a:lstStyle/>
          <a:p>
            <a:pPr algn="ctr"/>
            <a:r>
              <a:rPr lang="ru-RU" altLang="ru-RU" sz="2400" b="1" dirty="0">
                <a:solidFill>
                  <a:srgbClr val="C82031"/>
                </a:solidFill>
                <a:latin typeface="+mj-lt"/>
                <a:cs typeface="Arial" panose="020B0604020202020204" pitchFamily="34" charset="0"/>
              </a:rPr>
              <a:t>Сервис проверки марок</a:t>
            </a:r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107504" y="6237312"/>
            <a:ext cx="571367" cy="365125"/>
          </a:xfrm>
        </p:spPr>
        <p:txBody>
          <a:bodyPr/>
          <a:lstStyle/>
          <a:p>
            <a:pPr algn="l"/>
            <a:fld id="{B19B0651-EE4F-4900-A07F-96A6BFA9D0F0}" type="slidenum">
              <a:rPr lang="ru-RU" sz="1800" b="1" smtClean="0">
                <a:solidFill>
                  <a:srgbClr val="721A1D"/>
                </a:solidFill>
              </a:rPr>
              <a:pPr algn="l"/>
              <a:t>7</a:t>
            </a:fld>
            <a:endParaRPr lang="ru-RU" sz="1800" b="1" dirty="0">
              <a:solidFill>
                <a:srgbClr val="721A1D"/>
              </a:solidFill>
            </a:endParaRPr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16707" y="332656"/>
            <a:ext cx="6943725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419514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763688" y="332656"/>
            <a:ext cx="59766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82031"/>
                </a:solidFill>
                <a:latin typeface="+mj-lt"/>
                <a:cs typeface="Arial" panose="020B0604020202020204" pitchFamily="34" charset="0"/>
              </a:rPr>
              <a:t>Ситуация </a:t>
            </a:r>
            <a:r>
              <a:rPr lang="ru-RU" sz="2400" b="1" dirty="0">
                <a:solidFill>
                  <a:srgbClr val="C82031"/>
                </a:solidFill>
                <a:latin typeface="+mj-lt"/>
                <a:cs typeface="Arial" panose="020B0604020202020204" pitchFamily="34" charset="0"/>
              </a:rPr>
              <a:t>с декларированием в ФСРАР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67544" y="1556792"/>
            <a:ext cx="8064895" cy="1400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Использовать носители и ключи подписи, полученные для декларирования в ФСРАР  для работы в системе ЕГАИС не получится, поскольку</a:t>
            </a:r>
            <a:r>
              <a:rPr 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:</a:t>
            </a:r>
            <a:endParaRPr lang="ru-RU" sz="14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61950" lvl="1" indent="-1809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Для работы в системе ЕГАИС нужен специальный носитель  - аппаратный крипто-ключ. </a:t>
            </a:r>
          </a:p>
          <a:p>
            <a:pPr marL="361950" lvl="1" indent="-1809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Скопировать ключи подписи и сделать их дубликаты с такового носителя нельзя.</a:t>
            </a:r>
          </a:p>
          <a:p>
            <a:pPr lvl="1"/>
            <a:endParaRPr lang="en-US" sz="1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411761" y="3325341"/>
            <a:ext cx="597666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Декларирование в ФСРАР как было, так пока и остается. </a:t>
            </a:r>
            <a:endParaRPr lang="ru-RU" sz="14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spcAft>
                <a:spcPts val="600"/>
              </a:spcAft>
            </a:pP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После </a:t>
            </a: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полного подключения всех участников рынка к системе ЕГАИС и фиксации в системе всех данных, декларирование, скорее всего, будет </a:t>
            </a: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отменено.</a:t>
            </a:r>
          </a:p>
          <a:p>
            <a:pPr>
              <a:spcAft>
                <a:spcPts val="600"/>
              </a:spcAft>
            </a:pPr>
            <a:endParaRPr lang="ru-RU" sz="1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10242" name="Picture 2" descr="http://creditzzz.ru/wp-content/uploads/2015/08/12322-150x15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1" y="3284983"/>
            <a:ext cx="1872209" cy="187220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539552" y="2996952"/>
            <a:ext cx="7848872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539552" y="5363924"/>
            <a:ext cx="78488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b="1" dirty="0">
                <a:solidFill>
                  <a:srgbClr val="C82031"/>
                </a:solidFill>
                <a:latin typeface="+mj-lt"/>
                <a:cs typeface="Arial" panose="020B0604020202020204" pitchFamily="34" charset="0"/>
              </a:rPr>
              <a:t>Подключение к системе ЕГАИС </a:t>
            </a:r>
            <a:r>
              <a:rPr lang="ru-RU" b="1" dirty="0" smtClean="0">
                <a:solidFill>
                  <a:srgbClr val="C82031"/>
                </a:solidFill>
                <a:latin typeface="+mj-lt"/>
                <a:cs typeface="Arial" panose="020B0604020202020204" pitchFamily="34" charset="0"/>
              </a:rPr>
              <a:t>является </a:t>
            </a:r>
            <a:r>
              <a:rPr lang="ru-RU" b="1" dirty="0">
                <a:solidFill>
                  <a:srgbClr val="C82031"/>
                </a:solidFill>
                <a:latin typeface="+mj-lt"/>
                <a:cs typeface="Arial" panose="020B0604020202020204" pitchFamily="34" charset="0"/>
              </a:rPr>
              <a:t>лицензионным требованием</a:t>
            </a:r>
            <a:r>
              <a:rPr lang="ru-RU" b="1" dirty="0">
                <a:solidFill>
                  <a:srgbClr val="C00000"/>
                </a:solidFill>
              </a:rPr>
              <a:t>.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8351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zakryma.ru/wp-content/uploads/2015/04/news-epUftLZS1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4797152"/>
            <a:ext cx="844992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14"/>
          <p:cNvSpPr>
            <a:spLocks noChangeArrowheads="1"/>
          </p:cNvSpPr>
          <p:nvPr/>
        </p:nvSpPr>
        <p:spPr bwMode="auto">
          <a:xfrm>
            <a:off x="467544" y="1581989"/>
            <a:ext cx="8352928" cy="5847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endParaRPr lang="ru-RU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ru-RU" sz="1600" dirty="0"/>
          </a:p>
        </p:txBody>
      </p:sp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395536" y="1281534"/>
            <a:ext cx="8352928" cy="135421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Заполнение </a:t>
            </a:r>
            <a:r>
              <a:rPr lang="ru-RU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журнала осуществляется </a:t>
            </a:r>
            <a:r>
              <a:rPr lang="ru-RU" sz="1600" b="1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по месту осуществления деятельности</a:t>
            </a:r>
            <a:r>
              <a:rPr lang="ru-RU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</a:t>
            </a:r>
          </a:p>
          <a:p>
            <a:pPr marL="3619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организациями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осуществляющими розничную продажу алкогольной или 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спиртосодержащей продукции;</a:t>
            </a:r>
          </a:p>
          <a:p>
            <a:pPr marL="3619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индивидуальными 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предпринимателями, осуществляющими розничную продажу пива 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и пивных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напитков.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763688" y="416858"/>
            <a:ext cx="59766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C82031"/>
                </a:solidFill>
                <a:latin typeface="+mj-lt"/>
                <a:cs typeface="Arial" panose="020B0604020202020204" pitchFamily="34" charset="0"/>
              </a:rPr>
              <a:t>Порядок заполнения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95536" y="2636912"/>
            <a:ext cx="7920880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Журнал заполняется </a:t>
            </a:r>
            <a:r>
              <a:rPr lang="ru-RU" sz="1600" b="1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не позднее следующего дня</a:t>
            </a:r>
            <a:r>
              <a:rPr lang="ru-RU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после факта розничной продажи 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каждой единицы потребительской тары (упаковки) алкогольной и спиртосодержащей продукции, либо по факту вскрытия транспортной тары (в том числе многооборотной тары), используемой для поставки и последующего розлива продукции потребителю (далее - транспортная тара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3717032"/>
            <a:ext cx="583264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Заполнение журнала возможно </a:t>
            </a:r>
            <a:r>
              <a:rPr lang="ru-RU" sz="1600" b="1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двумя способами</a:t>
            </a:r>
            <a:r>
              <a:rPr lang="ru-RU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: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 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бумажном носителе </a:t>
            </a:r>
            <a:endParaRPr lang="ru-RU" sz="1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 электронном виде</a:t>
            </a:r>
            <a:endParaRPr lang="ru-RU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27584" y="4797152"/>
            <a:ext cx="756084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C82031"/>
                </a:solidFill>
                <a:latin typeface="+mj-lt"/>
                <a:cs typeface="Arial" panose="020B0604020202020204" pitchFamily="34" charset="0"/>
              </a:rPr>
              <a:t>В случае подключения участников рынка к системе ЕГАИС в плане подтверждения розничной  продажи алкогольной продукции, такой журнал можно будет сформировать за требуемый период в личном кабинете на сайте </a:t>
            </a:r>
            <a:r>
              <a:rPr lang="en-US" sz="1600" b="1" dirty="0">
                <a:solidFill>
                  <a:srgbClr val="4A42E8"/>
                </a:solidFill>
                <a:latin typeface="+mj-lt"/>
                <a:cs typeface="Arial" panose="020B0604020202020204" pitchFamily="34" charset="0"/>
              </a:rPr>
              <a:t>egais</a:t>
            </a:r>
            <a:r>
              <a:rPr lang="ru-RU" sz="1600" b="1" dirty="0">
                <a:solidFill>
                  <a:srgbClr val="4A42E8"/>
                </a:solidFill>
                <a:latin typeface="+mj-lt"/>
                <a:cs typeface="Arial" panose="020B0604020202020204" pitchFamily="34" charset="0"/>
              </a:rPr>
              <a:t>.</a:t>
            </a:r>
            <a:r>
              <a:rPr lang="en-US" sz="1600" b="1" dirty="0">
                <a:solidFill>
                  <a:srgbClr val="4A42E8"/>
                </a:solidFill>
                <a:latin typeface="+mj-lt"/>
                <a:cs typeface="Arial" panose="020B0604020202020204" pitchFamily="34" charset="0"/>
              </a:rPr>
              <a:t>ru</a:t>
            </a:r>
            <a:r>
              <a:rPr lang="ru-RU" sz="1600" b="1" dirty="0">
                <a:solidFill>
                  <a:srgbClr val="4A42E8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r>
              <a:rPr lang="ru-RU" sz="1600" b="1" dirty="0">
                <a:solidFill>
                  <a:srgbClr val="C82031"/>
                </a:solidFill>
                <a:latin typeface="+mj-lt"/>
                <a:cs typeface="Arial" panose="020B0604020202020204" pitchFamily="34" charset="0"/>
              </a:rPr>
              <a:t>При этом отпадает необходимость вести журнал в бумажном виде!</a:t>
            </a:r>
          </a:p>
        </p:txBody>
      </p:sp>
    </p:spTree>
    <p:extLst>
      <p:ext uri="{BB962C8B-B14F-4D97-AF65-F5344CB8AC3E}">
        <p14:creationId xmlns:p14="http://schemas.microsoft.com/office/powerpoint/2010/main" xmlns="" val="3071426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6593</TotalTime>
  <Words>1155</Words>
  <Application>Microsoft Office PowerPoint</Application>
  <PresentationFormat>Экран (4:3)</PresentationFormat>
  <Paragraphs>140</Paragraphs>
  <Slides>15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ЭЦП для размещения информации о закупках товаров, работ, услуг, в соответствии с ФЗ от 18 июля 2011 г. № 223-ФЗ</dc:title>
  <dc:creator>Кузьмин Алексей Владимирович</dc:creator>
  <cp:lastModifiedBy>OzirnyVU</cp:lastModifiedBy>
  <cp:revision>444</cp:revision>
  <cp:lastPrinted>2015-11-18T15:41:49Z</cp:lastPrinted>
  <dcterms:modified xsi:type="dcterms:W3CDTF">2016-06-03T06:08:27Z</dcterms:modified>
</cp:coreProperties>
</file>