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69" r:id="rId2"/>
    <p:sldId id="375" r:id="rId3"/>
    <p:sldId id="372" r:id="rId4"/>
    <p:sldId id="379" r:id="rId5"/>
    <p:sldId id="371" r:id="rId6"/>
    <p:sldId id="373" r:id="rId7"/>
    <p:sldId id="383" r:id="rId8"/>
    <p:sldId id="374" r:id="rId9"/>
    <p:sldId id="385" r:id="rId10"/>
    <p:sldId id="382" r:id="rId11"/>
    <p:sldId id="384" r:id="rId12"/>
    <p:sldId id="378" r:id="rId13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00"/>
    <a:srgbClr val="004C00"/>
    <a:srgbClr val="CBF9D4"/>
    <a:srgbClr val="006400"/>
    <a:srgbClr val="008000"/>
    <a:srgbClr val="9933FF"/>
    <a:srgbClr val="FFFFCC"/>
    <a:srgbClr val="F385F6"/>
    <a:srgbClr val="FFCCCC"/>
    <a:srgbClr val="FF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314" autoAdjust="0"/>
    <p:restoredTop sz="94660"/>
  </p:normalViewPr>
  <p:slideViewPr>
    <p:cSldViewPr>
      <p:cViewPr>
        <p:scale>
          <a:sx n="80" d="100"/>
          <a:sy n="80" d="100"/>
        </p:scale>
        <p:origin x="-1068" y="-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3;&#1086;&#1074;&#1072;&#1103;%20&#1087;&#1072;&#1087;&#1082;&#1072;\&#1044;&#1080;&#1072;&#1075;&#1088;&#1072;&#1084;&#1084;&#1099;13.07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3;&#1086;&#1074;&#1072;&#1103;%20&#1087;&#1072;&#1087;&#1082;&#1072;\&#1044;&#1080;&#1072;&#1075;&#1088;&#1072;&#1084;&#1084;&#1099;13.07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3;&#1086;&#1074;&#1072;&#1103;%20&#1087;&#1072;&#1087;&#1082;&#1072;\&#1044;&#1080;&#1072;&#1075;&#1088;&#1072;&#1084;&#1084;&#1099;13.07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0;&#1086;&#1087;&#1080;&#1103;%20&#1044;&#1080;&#1072;&#1075;&#1088;&#1072;&#1084;&#1084;&#1099;21.0901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3;&#1086;&#1074;&#1072;&#1103;%20&#1087;&#1072;&#1087;&#1082;&#1072;\&#1044;&#1080;&#1072;&#1075;&#1088;&#1072;&#1084;&#1084;&#1099;13.07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44;&#1080;&#1072;&#1075;&#1088;&#1072;&#1084;&#1084;&#1099;13.07.xls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F:\&#1050;&#1086;&#1087;&#1080;&#1103;%20&#1044;&#1080;&#1072;&#1075;&#1088;&#1072;&#1084;&#1084;&#1099;21.0901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44;&#1080;&#1072;&#1075;&#1088;&#1072;&#1084;&#1084;&#1099;13.07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FF0000"/>
            </a:solidFill>
            <a:ln cmpd="sng">
              <a:solidFill>
                <a:srgbClr val="FF0000"/>
              </a:solidFill>
            </a:ln>
          </c:spPr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92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8.1824466546358641E-3"/>
                  <c:y val="-4.1719520974489183E-3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3.0602288804382392E-2"/>
                  <c:y val="-2.571313455258135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</a:t>
                    </a:r>
                    <a:r>
                      <a:rPr lang="ru-RU" dirty="0" smtClean="0"/>
                      <a:t>9</a:t>
                    </a:r>
                    <a:endParaRPr lang="en-US" dirty="0"/>
                  </a:p>
                </c:rich>
              </c:tx>
              <c:dLblPos val="outEnd"/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trendline>
            <c:spPr>
              <a:ln w="63500" cap="rnd" cmpd="sng">
                <a:solidFill>
                  <a:srgbClr val="00B050"/>
                </a:solidFill>
                <a:prstDash val="sysDash"/>
                <a:bevel/>
                <a:headEnd type="none" w="lg" len="lg"/>
                <a:tailEnd type="stealth" w="lg" len="lg"/>
              </a:ln>
            </c:spPr>
            <c:trendlineType val="poly"/>
            <c:order val="2"/>
          </c:trendline>
          <c:cat>
            <c:strRef>
              <c:f>Лист3!$Y$30:$AD$30</c:f>
              <c:strCache>
                <c:ptCount val="6"/>
                <c:pt idx="0">
                  <c:v>1 января 2009</c:v>
                </c:pt>
                <c:pt idx="1">
                  <c:v>1 голугодие 2009 </c:v>
                </c:pt>
                <c:pt idx="2">
                  <c:v>1 января 2010</c:v>
                </c:pt>
                <c:pt idx="3">
                  <c:v>1 полугодие 2010 </c:v>
                </c:pt>
                <c:pt idx="4">
                  <c:v>1 января 2011 </c:v>
                </c:pt>
                <c:pt idx="5">
                  <c:v>1 полугодие 2011</c:v>
                </c:pt>
              </c:strCache>
            </c:strRef>
          </c:cat>
          <c:val>
            <c:numRef>
              <c:f>Лист3!$Y$32:$AD$32</c:f>
              <c:numCache>
                <c:formatCode>General</c:formatCode>
                <c:ptCount val="6"/>
                <c:pt idx="0">
                  <c:v>110</c:v>
                </c:pt>
                <c:pt idx="1">
                  <c:v>105</c:v>
                </c:pt>
                <c:pt idx="2">
                  <c:v>94</c:v>
                </c:pt>
                <c:pt idx="3">
                  <c:v>80</c:v>
                </c:pt>
                <c:pt idx="4">
                  <c:v>67</c:v>
                </c:pt>
                <c:pt idx="5">
                  <c:v>47</c:v>
                </c:pt>
              </c:numCache>
            </c:numRef>
          </c:val>
        </c:ser>
        <c:axId val="63595648"/>
        <c:axId val="63597184"/>
      </c:barChart>
      <c:catAx>
        <c:axId val="63595648"/>
        <c:scaling>
          <c:orientation val="minMax"/>
        </c:scaling>
        <c:axPos val="b"/>
        <c:numFmt formatCode="dd/mm/yyyy" sourceLinked="0"/>
        <c:tickLblPos val="nextTo"/>
        <c:txPr>
          <a:bodyPr rot="0" vert="horz"/>
          <a:lstStyle/>
          <a:p>
            <a:pPr>
              <a:defRPr sz="800" b="1" baseline="0"/>
            </a:pPr>
            <a:endParaRPr lang="ru-RU"/>
          </a:p>
        </c:txPr>
        <c:crossAx val="63597184"/>
        <c:crosses val="autoZero"/>
        <c:auto val="1"/>
        <c:lblAlgn val="ctr"/>
        <c:lblOffset val="100"/>
        <c:tickLblSkip val="1"/>
        <c:tickMarkSkip val="1"/>
      </c:catAx>
      <c:valAx>
        <c:axId val="63597184"/>
        <c:scaling>
          <c:orientation val="minMax"/>
          <c:min val="0"/>
        </c:scaling>
        <c:axPos val="l"/>
        <c:numFmt formatCode="General" sourceLinked="1"/>
        <c:tickLblPos val="nextTo"/>
        <c:crossAx val="63595648"/>
        <c:crosses val="autoZero"/>
        <c:crossBetween val="between"/>
        <c:majorUnit val="40"/>
      </c:valAx>
      <c:spPr>
        <a:noFill/>
      </c:spPr>
    </c:plotArea>
    <c:plotVisOnly val="1"/>
    <c:dispBlanksAs val="gap"/>
  </c:chart>
  <c:spPr>
    <a:noFill/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FF0000"/>
            </a:solidFill>
          </c:spPr>
          <c:dLbls>
            <c:dLbl>
              <c:idx val="1"/>
              <c:layout>
                <c:manualLayout>
                  <c:x val="0"/>
                  <c:y val="-2.9234568940555986E-2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2.1995286724273661E-2"/>
                  <c:y val="-3.535556000979935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trendline>
            <c:spPr>
              <a:ln w="63500">
                <a:solidFill>
                  <a:srgbClr val="00B050"/>
                </a:solidFill>
                <a:prstDash val="sysDash"/>
                <a:bevel/>
                <a:tailEnd type="stealth" w="lg" len="lg"/>
              </a:ln>
            </c:spPr>
            <c:trendlineType val="poly"/>
            <c:order val="2"/>
          </c:trendline>
          <c:cat>
            <c:strRef>
              <c:f>Лист3!$Y$30:$AD$30</c:f>
              <c:strCache>
                <c:ptCount val="6"/>
                <c:pt idx="0">
                  <c:v>1 января 2009</c:v>
                </c:pt>
                <c:pt idx="1">
                  <c:v>1 голугодие 2009 </c:v>
                </c:pt>
                <c:pt idx="2">
                  <c:v>1 января 2010</c:v>
                </c:pt>
                <c:pt idx="3">
                  <c:v>1 полугодие 2010 </c:v>
                </c:pt>
                <c:pt idx="4">
                  <c:v>1 января 2011 </c:v>
                </c:pt>
                <c:pt idx="5">
                  <c:v>1 полугодие 2011</c:v>
                </c:pt>
              </c:strCache>
            </c:strRef>
          </c:cat>
          <c:val>
            <c:numRef>
              <c:f>Лист3!$Y$33:$AD$33</c:f>
              <c:numCache>
                <c:formatCode>General</c:formatCode>
                <c:ptCount val="6"/>
                <c:pt idx="0">
                  <c:v>42</c:v>
                </c:pt>
                <c:pt idx="1">
                  <c:v>40</c:v>
                </c:pt>
                <c:pt idx="2">
                  <c:v>39</c:v>
                </c:pt>
                <c:pt idx="3">
                  <c:v>36</c:v>
                </c:pt>
                <c:pt idx="4">
                  <c:v>31</c:v>
                </c:pt>
                <c:pt idx="5">
                  <c:v>21</c:v>
                </c:pt>
              </c:numCache>
            </c:numRef>
          </c:val>
        </c:ser>
        <c:axId val="63634048"/>
        <c:axId val="61489536"/>
      </c:barChart>
      <c:catAx>
        <c:axId val="6363404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800" b="1"/>
            </a:pPr>
            <a:endParaRPr lang="ru-RU"/>
          </a:p>
        </c:txPr>
        <c:crossAx val="61489536"/>
        <c:crosses val="autoZero"/>
        <c:auto val="1"/>
        <c:lblAlgn val="ctr"/>
        <c:lblOffset val="100"/>
      </c:catAx>
      <c:valAx>
        <c:axId val="61489536"/>
        <c:scaling>
          <c:orientation val="minMax"/>
        </c:scaling>
        <c:axPos val="l"/>
        <c:numFmt formatCode="General" sourceLinked="1"/>
        <c:tickLblPos val="nextTo"/>
        <c:crossAx val="63634048"/>
        <c:crosses val="autoZero"/>
        <c:crossBetween val="between"/>
      </c:valAx>
      <c:spPr>
        <a:noFill/>
      </c:spPr>
    </c:plotArea>
    <c:plotVisOnly val="1"/>
    <c:dispBlanksAs val="gap"/>
  </c:chart>
  <c:spPr>
    <a:noFill/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0"/>
      <c:rotY val="0"/>
      <c:perspective val="0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4.3970445895852445E-2"/>
          <c:y val="1.4843262070277098E-2"/>
          <c:w val="0.86625137728091162"/>
          <c:h val="0.90896420715034643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C00000"/>
            </a:solidFill>
          </c:spPr>
          <c:dLbls>
            <c:dLbl>
              <c:idx val="1"/>
              <c:layout>
                <c:manualLayout>
                  <c:x val="-5.3074649903955221E-3"/>
                  <c:y val="-1.0443832726307467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</c:dLbls>
          <c:cat>
            <c:numRef>
              <c:f>Лист3!$T$44:$Z$44</c:f>
              <c:numCache>
                <c:formatCode>General</c:formatCode>
                <c:ptCount val="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</c:numCache>
            </c:numRef>
          </c:cat>
          <c:val>
            <c:numRef>
              <c:f>Лист3!$T$43:$Z$43</c:f>
              <c:numCache>
                <c:formatCode>General</c:formatCode>
                <c:ptCount val="7"/>
                <c:pt idx="0">
                  <c:v>53</c:v>
                </c:pt>
                <c:pt idx="1">
                  <c:v>25</c:v>
                </c:pt>
                <c:pt idx="2">
                  <c:v>10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0</c:v>
                </c:pt>
              </c:numCache>
            </c:numRef>
          </c:val>
        </c:ser>
        <c:shape val="cylinder"/>
        <c:axId val="63620224"/>
        <c:axId val="49935488"/>
        <c:axId val="0"/>
      </c:bar3DChart>
      <c:catAx>
        <c:axId val="63620224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49935488"/>
        <c:crosses val="autoZero"/>
        <c:auto val="1"/>
        <c:lblAlgn val="ctr"/>
        <c:lblOffset val="100"/>
      </c:catAx>
      <c:valAx>
        <c:axId val="49935488"/>
        <c:scaling>
          <c:orientation val="minMax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6362022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5.9457350311148766E-2"/>
          <c:y val="3.7425686196005191E-2"/>
          <c:w val="0.93088827552830444"/>
          <c:h val="0.89069248118542621"/>
        </c:manualLayout>
      </c:layout>
      <c:barChart>
        <c:barDir val="bar"/>
        <c:grouping val="stacked"/>
        <c:ser>
          <c:idx val="0"/>
          <c:order val="0"/>
          <c:spPr>
            <a:solidFill>
              <a:srgbClr val="1FB15A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Лист2!$B$4:$B$37</c:f>
              <c:strCache>
                <c:ptCount val="34"/>
                <c:pt idx="0">
                  <c:v>г. Воронеж</c:v>
                </c:pt>
                <c:pt idx="1">
                  <c:v>Лискинский</c:v>
                </c:pt>
                <c:pt idx="2">
                  <c:v>Россошанский</c:v>
                </c:pt>
                <c:pt idx="3">
                  <c:v>Борисоглебский</c:v>
                </c:pt>
                <c:pt idx="4">
                  <c:v>г. Нововоронеж</c:v>
                </c:pt>
                <c:pt idx="5">
                  <c:v>Острогожский</c:v>
                </c:pt>
                <c:pt idx="6">
                  <c:v>Калачеевский</c:v>
                </c:pt>
                <c:pt idx="7">
                  <c:v>Новоусманский</c:v>
                </c:pt>
                <c:pt idx="8">
                  <c:v>Павловский</c:v>
                </c:pt>
                <c:pt idx="9">
                  <c:v>Бутурлиновский</c:v>
                </c:pt>
                <c:pt idx="10">
                  <c:v>Терновский</c:v>
                </c:pt>
                <c:pt idx="11">
                  <c:v>Эртильский</c:v>
                </c:pt>
                <c:pt idx="12">
                  <c:v>Петропавловский</c:v>
                </c:pt>
                <c:pt idx="13">
                  <c:v>Бобровский</c:v>
                </c:pt>
                <c:pt idx="14">
                  <c:v>Хохольский</c:v>
                </c:pt>
                <c:pt idx="15">
                  <c:v>Аннинский</c:v>
                </c:pt>
                <c:pt idx="16">
                  <c:v>Кантемировский</c:v>
                </c:pt>
                <c:pt idx="17">
                  <c:v>Поворинский</c:v>
                </c:pt>
                <c:pt idx="18">
                  <c:v>Семилукский</c:v>
                </c:pt>
                <c:pt idx="19">
                  <c:v>Панинский</c:v>
                </c:pt>
                <c:pt idx="20">
                  <c:v>Каширский</c:v>
                </c:pt>
                <c:pt idx="21">
                  <c:v>Каменский</c:v>
                </c:pt>
                <c:pt idx="22">
                  <c:v>Грибановский</c:v>
                </c:pt>
                <c:pt idx="23">
                  <c:v>Богучарский</c:v>
                </c:pt>
                <c:pt idx="24">
                  <c:v>Новохопёрский</c:v>
                </c:pt>
                <c:pt idx="25">
                  <c:v>Верхнехавский</c:v>
                </c:pt>
                <c:pt idx="26">
                  <c:v>Таловский</c:v>
                </c:pt>
                <c:pt idx="27">
                  <c:v>Воробьёвский</c:v>
                </c:pt>
                <c:pt idx="28">
                  <c:v>Репьёвский</c:v>
                </c:pt>
                <c:pt idx="29">
                  <c:v>Подгоренский</c:v>
                </c:pt>
                <c:pt idx="30">
                  <c:v>Нижнедевицкий</c:v>
                </c:pt>
                <c:pt idx="31">
                  <c:v>Рамонский</c:v>
                </c:pt>
                <c:pt idx="32">
                  <c:v>Ольховатский</c:v>
                </c:pt>
                <c:pt idx="33">
                  <c:v>Верхнемамонский</c:v>
                </c:pt>
              </c:strCache>
            </c:strRef>
          </c:cat>
          <c:val>
            <c:numRef>
              <c:f>Лист2!$D$4:$D$37</c:f>
              <c:numCache>
                <c:formatCode>General</c:formatCode>
                <c:ptCount val="34"/>
                <c:pt idx="0">
                  <c:v>15</c:v>
                </c:pt>
                <c:pt idx="1">
                  <c:v>21</c:v>
                </c:pt>
                <c:pt idx="2">
                  <c:v>19</c:v>
                </c:pt>
                <c:pt idx="3">
                  <c:v>14</c:v>
                </c:pt>
                <c:pt idx="4">
                  <c:v>13</c:v>
                </c:pt>
                <c:pt idx="5">
                  <c:v>12</c:v>
                </c:pt>
                <c:pt idx="6">
                  <c:v>11</c:v>
                </c:pt>
                <c:pt idx="7">
                  <c:v>9</c:v>
                </c:pt>
                <c:pt idx="8">
                  <c:v>10</c:v>
                </c:pt>
                <c:pt idx="9">
                  <c:v>7</c:v>
                </c:pt>
                <c:pt idx="10">
                  <c:v>5</c:v>
                </c:pt>
                <c:pt idx="11">
                  <c:v>4</c:v>
                </c:pt>
                <c:pt idx="12">
                  <c:v>6</c:v>
                </c:pt>
                <c:pt idx="13">
                  <c:v>6</c:v>
                </c:pt>
                <c:pt idx="14">
                  <c:v>5</c:v>
                </c:pt>
                <c:pt idx="15">
                  <c:v>5</c:v>
                </c:pt>
                <c:pt idx="16">
                  <c:v>5</c:v>
                </c:pt>
                <c:pt idx="17">
                  <c:v>4</c:v>
                </c:pt>
                <c:pt idx="18">
                  <c:v>4</c:v>
                </c:pt>
                <c:pt idx="19">
                  <c:v>4</c:v>
                </c:pt>
                <c:pt idx="20">
                  <c:v>4</c:v>
                </c:pt>
                <c:pt idx="21">
                  <c:v>3</c:v>
                </c:pt>
                <c:pt idx="22">
                  <c:v>3</c:v>
                </c:pt>
                <c:pt idx="23">
                  <c:v>3</c:v>
                </c:pt>
                <c:pt idx="24">
                  <c:v>2</c:v>
                </c:pt>
                <c:pt idx="25">
                  <c:v>3</c:v>
                </c:pt>
                <c:pt idx="26">
                  <c:v>1</c:v>
                </c:pt>
                <c:pt idx="27">
                  <c:v>2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</c:numCache>
            </c:numRef>
          </c:val>
        </c:ser>
        <c:ser>
          <c:idx val="1"/>
          <c:order val="1"/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Лист2!$B$4:$B$37</c:f>
              <c:strCache>
                <c:ptCount val="34"/>
                <c:pt idx="0">
                  <c:v>г. Воронеж</c:v>
                </c:pt>
                <c:pt idx="1">
                  <c:v>Лискинский</c:v>
                </c:pt>
                <c:pt idx="2">
                  <c:v>Россошанский</c:v>
                </c:pt>
                <c:pt idx="3">
                  <c:v>Борисоглебский</c:v>
                </c:pt>
                <c:pt idx="4">
                  <c:v>г. Нововоронеж</c:v>
                </c:pt>
                <c:pt idx="5">
                  <c:v>Острогожский</c:v>
                </c:pt>
                <c:pt idx="6">
                  <c:v>Калачеевский</c:v>
                </c:pt>
                <c:pt idx="7">
                  <c:v>Новоусманский</c:v>
                </c:pt>
                <c:pt idx="8">
                  <c:v>Павловский</c:v>
                </c:pt>
                <c:pt idx="9">
                  <c:v>Бутурлиновский</c:v>
                </c:pt>
                <c:pt idx="10">
                  <c:v>Терновский</c:v>
                </c:pt>
                <c:pt idx="11">
                  <c:v>Эртильский</c:v>
                </c:pt>
                <c:pt idx="12">
                  <c:v>Петропавловский</c:v>
                </c:pt>
                <c:pt idx="13">
                  <c:v>Бобровский</c:v>
                </c:pt>
                <c:pt idx="14">
                  <c:v>Хохольский</c:v>
                </c:pt>
                <c:pt idx="15">
                  <c:v>Аннинский</c:v>
                </c:pt>
                <c:pt idx="16">
                  <c:v>Кантемировский</c:v>
                </c:pt>
                <c:pt idx="17">
                  <c:v>Поворинский</c:v>
                </c:pt>
                <c:pt idx="18">
                  <c:v>Семилукский</c:v>
                </c:pt>
                <c:pt idx="19">
                  <c:v>Панинский</c:v>
                </c:pt>
                <c:pt idx="20">
                  <c:v>Каширский</c:v>
                </c:pt>
                <c:pt idx="21">
                  <c:v>Каменский</c:v>
                </c:pt>
                <c:pt idx="22">
                  <c:v>Грибановский</c:v>
                </c:pt>
                <c:pt idx="23">
                  <c:v>Богучарский</c:v>
                </c:pt>
                <c:pt idx="24">
                  <c:v>Новохопёрский</c:v>
                </c:pt>
                <c:pt idx="25">
                  <c:v>Верхнехавский</c:v>
                </c:pt>
                <c:pt idx="26">
                  <c:v>Таловский</c:v>
                </c:pt>
                <c:pt idx="27">
                  <c:v>Воробьёвский</c:v>
                </c:pt>
                <c:pt idx="28">
                  <c:v>Репьёвский</c:v>
                </c:pt>
                <c:pt idx="29">
                  <c:v>Подгоренский</c:v>
                </c:pt>
                <c:pt idx="30">
                  <c:v>Нижнедевицкий</c:v>
                </c:pt>
                <c:pt idx="31">
                  <c:v>Рамонский</c:v>
                </c:pt>
                <c:pt idx="32">
                  <c:v>Ольховатский</c:v>
                </c:pt>
                <c:pt idx="33">
                  <c:v>Верхнемамонский</c:v>
                </c:pt>
              </c:strCache>
            </c:strRef>
          </c:cat>
          <c:val>
            <c:numRef>
              <c:f>Лист2!$E$4:$E$37</c:f>
              <c:numCache>
                <c:formatCode>General</c:formatCode>
                <c:ptCount val="34"/>
                <c:pt idx="0">
                  <c:v>21</c:v>
                </c:pt>
                <c:pt idx="3">
                  <c:v>3</c:v>
                </c:pt>
                <c:pt idx="5">
                  <c:v>1</c:v>
                </c:pt>
                <c:pt idx="7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3</c:v>
                </c:pt>
                <c:pt idx="14">
                  <c:v>1</c:v>
                </c:pt>
                <c:pt idx="15">
                  <c:v>1</c:v>
                </c:pt>
                <c:pt idx="17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2</c:v>
                </c:pt>
                <c:pt idx="26">
                  <c:v>2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</c:numCache>
            </c:numRef>
          </c:val>
        </c:ser>
        <c:gapWidth val="40"/>
        <c:overlap val="100"/>
        <c:axId val="61504128"/>
        <c:axId val="63918464"/>
      </c:barChart>
      <c:catAx>
        <c:axId val="61504128"/>
        <c:scaling>
          <c:orientation val="minMax"/>
        </c:scaling>
        <c:axPos val="l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3918464"/>
        <c:crosses val="autoZero"/>
        <c:auto val="1"/>
        <c:lblAlgn val="ctr"/>
        <c:lblOffset val="100"/>
        <c:tickLblSkip val="1"/>
        <c:tickMarkSkip val="1"/>
      </c:catAx>
      <c:valAx>
        <c:axId val="63918464"/>
        <c:scaling>
          <c:orientation val="minMax"/>
        </c:scaling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1504128"/>
        <c:crosses val="autoZero"/>
        <c:crossBetween val="between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FF0000"/>
            </a:solidFill>
            <a:ln cmpd="sng">
              <a:solidFill>
                <a:srgbClr val="FF0000"/>
              </a:solidFill>
            </a:ln>
          </c:spPr>
          <c:dLbls>
            <c:dLbl>
              <c:idx val="3"/>
              <c:layout>
                <c:manualLayout>
                  <c:x val="8.1824466546358571E-3"/>
                  <c:y val="-4.1719520974489183E-3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3.0602288804382389E-2"/>
                  <c:y val="-2.571313455258135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</a:t>
                    </a:r>
                    <a:r>
                      <a:rPr lang="ru-RU" dirty="0" smtClean="0"/>
                      <a:t>9</a:t>
                    </a:r>
                    <a:endParaRPr lang="en-US" dirty="0"/>
                  </a:p>
                </c:rich>
              </c:tx>
              <c:dLblPos val="outEnd"/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trendline>
            <c:spPr>
              <a:ln w="63500" cap="rnd" cmpd="sng">
                <a:solidFill>
                  <a:srgbClr val="00B050"/>
                </a:solidFill>
                <a:prstDash val="sysDash"/>
                <a:bevel/>
                <a:headEnd type="none" w="lg" len="lg"/>
                <a:tailEnd type="stealth" w="lg" len="lg"/>
              </a:ln>
            </c:spPr>
            <c:trendlineType val="poly"/>
            <c:order val="2"/>
          </c:trendline>
          <c:cat>
            <c:strRef>
              <c:f>Лист3!$Y$30:$AD$30</c:f>
              <c:strCache>
                <c:ptCount val="6"/>
                <c:pt idx="0">
                  <c:v>1 января 2009</c:v>
                </c:pt>
                <c:pt idx="1">
                  <c:v>1 голугодие 2009 </c:v>
                </c:pt>
                <c:pt idx="2">
                  <c:v>1 января 2010</c:v>
                </c:pt>
                <c:pt idx="3">
                  <c:v>1 полугодие 2010 </c:v>
                </c:pt>
                <c:pt idx="4">
                  <c:v>1 января 2011 </c:v>
                </c:pt>
                <c:pt idx="5">
                  <c:v>1 полугодие 2011</c:v>
                </c:pt>
              </c:strCache>
            </c:strRef>
          </c:cat>
          <c:val>
            <c:numRef>
              <c:f>Лист3!$Y$32:$AD$32</c:f>
              <c:numCache>
                <c:formatCode>General</c:formatCode>
                <c:ptCount val="6"/>
                <c:pt idx="0">
                  <c:v>110</c:v>
                </c:pt>
                <c:pt idx="1">
                  <c:v>105</c:v>
                </c:pt>
                <c:pt idx="2">
                  <c:v>94</c:v>
                </c:pt>
                <c:pt idx="3">
                  <c:v>80</c:v>
                </c:pt>
                <c:pt idx="4">
                  <c:v>67</c:v>
                </c:pt>
                <c:pt idx="5">
                  <c:v>47</c:v>
                </c:pt>
              </c:numCache>
            </c:numRef>
          </c:val>
        </c:ser>
        <c:axId val="64607360"/>
        <c:axId val="64608896"/>
      </c:barChart>
      <c:catAx>
        <c:axId val="64607360"/>
        <c:scaling>
          <c:orientation val="minMax"/>
        </c:scaling>
        <c:axPos val="b"/>
        <c:numFmt formatCode="dd/mm/yyyy" sourceLinked="0"/>
        <c:tickLblPos val="nextTo"/>
        <c:txPr>
          <a:bodyPr rot="0" vert="horz"/>
          <a:lstStyle/>
          <a:p>
            <a:pPr>
              <a:defRPr sz="800" b="1" baseline="0"/>
            </a:pPr>
            <a:endParaRPr lang="ru-RU"/>
          </a:p>
        </c:txPr>
        <c:crossAx val="64608896"/>
        <c:crosses val="autoZero"/>
        <c:auto val="1"/>
        <c:lblAlgn val="ctr"/>
        <c:lblOffset val="100"/>
        <c:tickLblSkip val="1"/>
        <c:tickMarkSkip val="1"/>
      </c:catAx>
      <c:valAx>
        <c:axId val="64608896"/>
        <c:scaling>
          <c:orientation val="minMax"/>
          <c:min val="0"/>
        </c:scaling>
        <c:axPos val="l"/>
        <c:numFmt formatCode="General" sourceLinked="1"/>
        <c:tickLblPos val="nextTo"/>
        <c:crossAx val="64607360"/>
        <c:crosses val="autoZero"/>
        <c:crossBetween val="between"/>
        <c:majorUnit val="40"/>
      </c:valAx>
      <c:spPr>
        <a:noFill/>
      </c:spPr>
    </c:plotArea>
    <c:plotVisOnly val="1"/>
    <c:dispBlanksAs val="gap"/>
  </c:chart>
  <c:spPr>
    <a:noFill/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FF0000"/>
            </a:solidFill>
          </c:spPr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17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Лист3!$AA$8:$AC$8</c:f>
              <c:strCache>
                <c:ptCount val="3"/>
                <c:pt idx="0">
                  <c:v>2009</c:v>
                </c:pt>
                <c:pt idx="1">
                  <c:v>2010</c:v>
                </c:pt>
                <c:pt idx="2">
                  <c:v>1 полугодие 2011</c:v>
                </c:pt>
              </c:strCache>
            </c:strRef>
          </c:cat>
          <c:val>
            <c:numRef>
              <c:f>Лист3!$AA$9:$AC$9</c:f>
              <c:numCache>
                <c:formatCode>General</c:formatCode>
                <c:ptCount val="3"/>
                <c:pt idx="0">
                  <c:v>20</c:v>
                </c:pt>
                <c:pt idx="1">
                  <c:v>31</c:v>
                </c:pt>
                <c:pt idx="2">
                  <c:v>24</c:v>
                </c:pt>
              </c:numCache>
            </c:numRef>
          </c:val>
        </c:ser>
        <c:axId val="67188608"/>
        <c:axId val="67190144"/>
      </c:barChart>
      <c:catAx>
        <c:axId val="6718860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67190144"/>
        <c:crosses val="autoZero"/>
        <c:auto val="1"/>
        <c:lblAlgn val="ctr"/>
        <c:lblOffset val="100"/>
      </c:catAx>
      <c:valAx>
        <c:axId val="67190144"/>
        <c:scaling>
          <c:orientation val="minMax"/>
        </c:scaling>
        <c:axPos val="l"/>
        <c:numFmt formatCode="General" sourceLinked="1"/>
        <c:tickLblPos val="nextTo"/>
        <c:crossAx val="67188608"/>
        <c:crosses val="autoZero"/>
        <c:crossBetween val="between"/>
      </c:valAx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Y val="180"/>
      <c:perspective val="0"/>
    </c:view3D>
    <c:plotArea>
      <c:layout>
        <c:manualLayout>
          <c:layoutTarget val="inner"/>
          <c:xMode val="edge"/>
          <c:yMode val="edge"/>
          <c:x val="0.20731589630784691"/>
          <c:y val="0.33423323627278967"/>
          <c:w val="0.69764887078257942"/>
          <c:h val="0.45356351269430317"/>
        </c:manualLayout>
      </c:layout>
      <c:pie3DChart>
        <c:varyColors val="1"/>
        <c:ser>
          <c:idx val="0"/>
          <c:order val="0"/>
          <c:spPr>
            <a:solidFill>
              <a:srgbClr val="00FF00"/>
            </a:solidFill>
            <a:ln w="12700">
              <a:solidFill>
                <a:srgbClr val="000000"/>
              </a:solidFill>
              <a:prstDash val="solid"/>
            </a:ln>
          </c:spPr>
          <c:explosion val="38"/>
          <c:dPt>
            <c:idx val="1"/>
            <c:explosion val="0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0.16739937060455487"/>
                  <c:y val="1.732075217356764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28 </a:t>
                    </a:r>
                  </a:p>
                  <a:p>
                    <a:r>
                      <a:rPr lang="ru-RU" dirty="0" smtClean="0"/>
                      <a:t>   (</a:t>
                    </a:r>
                    <a:r>
                      <a:rPr lang="en-US" dirty="0" smtClean="0"/>
                      <a:t>5</a:t>
                    </a:r>
                    <a:r>
                      <a:rPr lang="ru-RU" dirty="0" smtClean="0"/>
                      <a:t>7</a:t>
                    </a:r>
                    <a:r>
                      <a:rPr lang="en-US" dirty="0" smtClean="0"/>
                      <a:t>%</a:t>
                    </a:r>
                    <a:r>
                      <a:rPr lang="ru-RU" dirty="0" smtClean="0"/>
                      <a:t>)</a:t>
                    </a:r>
                    <a:endParaRPr lang="en-US" dirty="0"/>
                  </a:p>
                </c:rich>
              </c:tx>
              <c:dLblPos val="bestFit"/>
              <c:showVal val="1"/>
              <c:showPercent val="1"/>
              <c:separator>
</c:separator>
            </c:dLbl>
            <c:dLbl>
              <c:idx val="1"/>
              <c:layout>
                <c:manualLayout>
                  <c:x val="-0.20215858212178883"/>
                  <c:y val="-0.1062007838265326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</a:t>
                    </a:r>
                    <a:r>
                      <a:rPr lang="en-US" dirty="0" smtClean="0"/>
                      <a:t>1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(</a:t>
                    </a:r>
                    <a:r>
                      <a:rPr lang="en-US" dirty="0" smtClean="0"/>
                      <a:t>4</a:t>
                    </a:r>
                    <a:r>
                      <a:rPr lang="ru-RU" dirty="0" smtClean="0"/>
                      <a:t>3</a:t>
                    </a:r>
                    <a:r>
                      <a:rPr lang="en-US" dirty="0" smtClean="0"/>
                      <a:t>%</a:t>
                    </a:r>
                    <a:r>
                      <a:rPr lang="ru-RU" dirty="0" smtClean="0"/>
                      <a:t>)</a:t>
                    </a:r>
                    <a:endParaRPr lang="en-US" dirty="0"/>
                  </a:p>
                </c:rich>
              </c:tx>
              <c:showVal val="1"/>
              <c:showPercent val="1"/>
              <c:separator>
</c:separator>
            </c:dLbl>
            <c:numFmt formatCode="0.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2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  <c:showPercent val="1"/>
            <c:separator>
</c:separator>
          </c:dLbls>
          <c:val>
            <c:numRef>
              <c:f>Лист2!$M$38:$N$38</c:f>
              <c:numCache>
                <c:formatCode>General</c:formatCode>
                <c:ptCount val="2"/>
                <c:pt idx="0">
                  <c:v>26</c:v>
                </c:pt>
                <c:pt idx="1">
                  <c:v>21</c:v>
                </c:pt>
              </c:numCache>
            </c:numRef>
          </c:val>
        </c:ser>
        <c:ser>
          <c:idx val="1"/>
          <c:order val="1"/>
          <c:dLbls>
            <c:showVal val="1"/>
            <c:showPercent val="1"/>
          </c:dLbls>
          <c:val>
            <c:numRef>
              <c:f>Лист2!$M$38:$N$38</c:f>
              <c:numCache>
                <c:formatCode>General</c:formatCode>
                <c:ptCount val="2"/>
                <c:pt idx="0">
                  <c:v>26</c:v>
                </c:pt>
                <c:pt idx="1">
                  <c:v>21</c:v>
                </c:pt>
              </c:numCache>
            </c:numRef>
          </c:val>
        </c:ser>
        <c:dLbls>
          <c:showVal val="1"/>
          <c:showPercent val="1"/>
          <c:separator>
</c:separator>
        </c:dLbls>
      </c:pie3DChart>
      <c:spPr>
        <a:noFill/>
        <a:ln w="25400">
          <a:noFill/>
        </a:ln>
      </c:spPr>
    </c:plotArea>
    <c:plotVisOnly val="1"/>
    <c:dispBlanksAs val="zero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Y val="160"/>
      <c:perspective val="0"/>
    </c:view3D>
    <c:plotArea>
      <c:layout>
        <c:manualLayout>
          <c:layoutTarget val="inner"/>
          <c:xMode val="edge"/>
          <c:yMode val="edge"/>
          <c:x val="6.0474069987580821E-2"/>
          <c:y val="0.30668209589260853"/>
          <c:w val="0.93336564920709431"/>
          <c:h val="0.5864245901251085"/>
        </c:manualLayout>
      </c:layout>
      <c:pie3DChart>
        <c:varyColors val="1"/>
        <c:ser>
          <c:idx val="0"/>
          <c:order val="0"/>
          <c:spPr>
            <a:solidFill>
              <a:srgbClr val="00FF00"/>
            </a:solidFill>
            <a:ln w="3175">
              <a:solidFill>
                <a:srgbClr val="000000"/>
              </a:solidFill>
              <a:prstDash val="solid"/>
            </a:ln>
          </c:spPr>
          <c:explosion val="38"/>
          <c:dPt>
            <c:idx val="1"/>
            <c:explosion val="4"/>
            <c:spPr>
              <a:solidFill>
                <a:srgbClr val="FFFF00"/>
              </a:solidFill>
              <a:ln w="3175">
                <a:solidFill>
                  <a:srgbClr val="000000"/>
                </a:solidFill>
                <a:prstDash val="solid"/>
              </a:ln>
            </c:spPr>
          </c:dPt>
          <c:cat>
            <c:strRef>
              <c:f>Лист2!$N$1:$O$1</c:f>
              <c:strCache>
                <c:ptCount val="2"/>
                <c:pt idx="0">
                  <c:v>ФНС</c:v>
                </c:pt>
                <c:pt idx="1">
                  <c:v>Иные кредиторы</c:v>
                </c:pt>
              </c:strCache>
            </c:strRef>
          </c:cat>
          <c:val>
            <c:numRef>
              <c:f>Лист2!$N$38:$O$38</c:f>
              <c:numCache>
                <c:formatCode>General</c:formatCode>
                <c:ptCount val="2"/>
                <c:pt idx="0">
                  <c:v>40</c:v>
                </c:pt>
                <c:pt idx="1">
                  <c:v>7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800" b="1" i="0" u="none" strike="noStrike" baseline="0">
                <a:solidFill>
                  <a:srgbClr val="0064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800" b="1" i="0" u="none" strike="noStrike" baseline="0">
                <a:solidFill>
                  <a:srgbClr val="0064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</c:legendEntry>
      <c:layout>
        <c:manualLayout>
          <c:xMode val="edge"/>
          <c:yMode val="edge"/>
          <c:x val="0.13234045559884641"/>
          <c:y val="6.3117367484034875E-2"/>
          <c:w val="0.79792856111524046"/>
          <c:h val="0.18482270439119244"/>
        </c:manualLayout>
      </c:layout>
      <c:spPr>
        <a:noFill/>
        <a:ln w="25400">
          <a:noFill/>
        </a:ln>
      </c:spPr>
      <c:txPr>
        <a:bodyPr/>
        <a:lstStyle/>
        <a:p>
          <a:pPr>
            <a:defRPr sz="1400" b="1" i="0" u="none" strike="noStrike" baseline="0">
              <a:solidFill>
                <a:srgbClr val="0064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zero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0.03863</cdr:x>
      <cdr:y>0.21277</cdr:y>
    </cdr:from>
    <cdr:to>
      <cdr:x>0.51073</cdr:x>
      <cdr:y>0.32635</cdr:y>
    </cdr:to>
    <cdr:sp macro="" textlink="">
      <cdr:nvSpPr>
        <cdr:cNvPr id="2" name="TextBox 22"/>
        <cdr:cNvSpPr txBox="1"/>
      </cdr:nvSpPr>
      <cdr:spPr>
        <a:xfrm xmlns:a="http://schemas.openxmlformats.org/drawingml/2006/main">
          <a:off x="328617" y="1095390"/>
          <a:ext cx="4016430" cy="58477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9pPr>
        </a:lstStyle>
        <a:p xmlns:a="http://schemas.openxmlformats.org/drawingml/2006/main">
          <a:r>
            <a:rPr lang="ru-RU" sz="1600" dirty="0" smtClean="0">
              <a:solidFill>
                <a:srgbClr val="0070C0"/>
              </a:solidFill>
              <a:latin typeface="Arial Black" pitchFamily="34" charset="0"/>
            </a:rPr>
            <a:t>Муниципальные районы Воронежской области</a:t>
          </a:r>
          <a:endParaRPr lang="ru-RU" sz="1600" dirty="0">
            <a:solidFill>
              <a:srgbClr val="0070C0"/>
            </a:solidFill>
            <a:latin typeface="Arial Black" pitchFamily="34" charset="0"/>
          </a:endParaRPr>
        </a:p>
      </cdr:txBody>
    </cdr:sp>
  </cdr:relSizeAnchor>
  <cdr:relSizeAnchor xmlns:cdr="http://schemas.openxmlformats.org/drawingml/2006/chartDrawing">
    <cdr:from>
      <cdr:x>0.08376</cdr:x>
      <cdr:y>0.33757</cdr:y>
    </cdr:from>
    <cdr:to>
      <cdr:x>0.32557</cdr:x>
      <cdr:y>0.33757</cdr:y>
    </cdr:to>
    <cdr:sp macro="" textlink="">
      <cdr:nvSpPr>
        <cdr:cNvPr id="4" name="Прямая соединительная линия 3"/>
        <cdr:cNvSpPr/>
      </cdr:nvSpPr>
      <cdr:spPr>
        <a:xfrm xmlns:a="http://schemas.openxmlformats.org/drawingml/2006/main">
          <a:off x="771472" y="1897050"/>
          <a:ext cx="222729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0.32558</cdr:x>
      <cdr:y>0.33757</cdr:y>
    </cdr:from>
    <cdr:to>
      <cdr:x>0.34936</cdr:x>
      <cdr:y>0.44152</cdr:y>
    </cdr:to>
    <cdr:sp macro="" textlink="">
      <cdr:nvSpPr>
        <cdr:cNvPr id="6" name="Прямая соединительная линия 5"/>
        <cdr:cNvSpPr/>
      </cdr:nvSpPr>
      <cdr:spPr>
        <a:xfrm xmlns:a="http://schemas.openxmlformats.org/drawingml/2006/main" rot="16200000" flipH="1">
          <a:off x="2816202" y="2079617"/>
          <a:ext cx="584206" cy="21907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0.6665</cdr:x>
      <cdr:y>0.34407</cdr:y>
    </cdr:from>
    <cdr:to>
      <cdr:x>0.94421</cdr:x>
      <cdr:y>0.34752</cdr:y>
    </cdr:to>
    <cdr:sp macro="" textlink="">
      <cdr:nvSpPr>
        <cdr:cNvPr id="7" name="Прямая соединительная линия 6"/>
        <cdr:cNvSpPr/>
      </cdr:nvSpPr>
      <cdr:spPr>
        <a:xfrm xmlns:a="http://schemas.openxmlformats.org/drawingml/2006/main" flipH="1" flipV="1">
          <a:off x="5670267" y="1771387"/>
          <a:ext cx="2362593" cy="1775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0.63875</cdr:x>
      <cdr:y>0.34407</cdr:y>
    </cdr:from>
    <cdr:to>
      <cdr:x>0.6665</cdr:x>
      <cdr:y>0.44802</cdr:y>
    </cdr:to>
    <cdr:sp macro="" textlink="">
      <cdr:nvSpPr>
        <cdr:cNvPr id="8" name="Прямая соединительная линия 7"/>
        <cdr:cNvSpPr/>
      </cdr:nvSpPr>
      <cdr:spPr>
        <a:xfrm xmlns:a="http://schemas.openxmlformats.org/drawingml/2006/main" rot="16200000" flipH="1" flipV="1">
          <a:off x="5718986" y="2097871"/>
          <a:ext cx="584206" cy="25559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0.58798</cdr:x>
      <cdr:y>0.26241</cdr:y>
    </cdr:from>
    <cdr:to>
      <cdr:x>1</cdr:x>
      <cdr:y>0.32817</cdr:y>
    </cdr:to>
    <cdr:sp macro="" textlink="">
      <cdr:nvSpPr>
        <cdr:cNvPr id="9" name="TextBox 22"/>
        <cdr:cNvSpPr txBox="1"/>
      </cdr:nvSpPr>
      <cdr:spPr>
        <a:xfrm xmlns:a="http://schemas.openxmlformats.org/drawingml/2006/main">
          <a:off x="5448312" y="1350981"/>
          <a:ext cx="3505248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Franklin Gothic Book"/>
            </a:defRPr>
          </a:lvl1pPr>
          <a:lvl2pPr marL="457200" indent="0">
            <a:defRPr sz="1100">
              <a:latin typeface="Franklin Gothic Book"/>
            </a:defRPr>
          </a:lvl2pPr>
          <a:lvl3pPr marL="914400" indent="0">
            <a:defRPr sz="1100">
              <a:latin typeface="Franklin Gothic Book"/>
            </a:defRPr>
          </a:lvl3pPr>
          <a:lvl4pPr marL="1371600" indent="0">
            <a:defRPr sz="1100">
              <a:latin typeface="Franklin Gothic Book"/>
            </a:defRPr>
          </a:lvl4pPr>
          <a:lvl5pPr marL="1828800" indent="0">
            <a:defRPr sz="1100">
              <a:latin typeface="Franklin Gothic Book"/>
            </a:defRPr>
          </a:lvl5pPr>
          <a:lvl6pPr marL="2286000" indent="0">
            <a:defRPr sz="1100">
              <a:latin typeface="Franklin Gothic Book"/>
            </a:defRPr>
          </a:lvl6pPr>
          <a:lvl7pPr marL="2743200" indent="0">
            <a:defRPr sz="1100">
              <a:latin typeface="Franklin Gothic Book"/>
            </a:defRPr>
          </a:lvl7pPr>
          <a:lvl8pPr marL="3200400" indent="0">
            <a:defRPr sz="1100">
              <a:latin typeface="Franklin Gothic Book"/>
            </a:defRPr>
          </a:lvl8pPr>
          <a:lvl9pPr marL="3657600" indent="0">
            <a:defRPr sz="1100">
              <a:latin typeface="Franklin Gothic Book"/>
            </a:defRPr>
          </a:lvl9pPr>
        </a:lstStyle>
        <a:p xmlns:a="http://schemas.openxmlformats.org/drawingml/2006/main">
          <a:r>
            <a:rPr lang="ru-RU" sz="1600" dirty="0" smtClean="0">
              <a:solidFill>
                <a:srgbClr val="C00000"/>
              </a:solidFill>
              <a:latin typeface="Arial Black" pitchFamily="34" charset="0"/>
            </a:rPr>
            <a:t>Городской округ г.Воронеж</a:t>
          </a:r>
          <a:endParaRPr lang="ru-RU" sz="1600" dirty="0">
            <a:solidFill>
              <a:srgbClr val="C00000"/>
            </a:solidFill>
            <a:latin typeface="Arial Black" pitchFamily="34" charset="0"/>
          </a:endParaRPr>
        </a:p>
      </cdr:txBody>
    </cdr:sp>
  </cdr:relSizeAnchor>
  <cdr:relSizeAnchor xmlns:cdr="http://schemas.openxmlformats.org/drawingml/2006/chartDrawing">
    <cdr:from>
      <cdr:x>0.12446</cdr:x>
      <cdr:y>0.75887</cdr:y>
    </cdr:from>
    <cdr:to>
      <cdr:x>0.90129</cdr:x>
      <cdr:y>0.85106</cdr:y>
    </cdr:to>
    <cdr:sp macro="" textlink="">
      <cdr:nvSpPr>
        <cdr:cNvPr id="10" name="Прямоугольник 9"/>
        <cdr:cNvSpPr/>
      </cdr:nvSpPr>
      <cdr:spPr>
        <a:xfrm xmlns:a="http://schemas.openxmlformats.org/drawingml/2006/main">
          <a:off x="1058877" y="3906891"/>
          <a:ext cx="6608853" cy="474669"/>
        </a:xfrm>
        <a:prstGeom xmlns:a="http://schemas.openxmlformats.org/drawingml/2006/main" prst="rect">
          <a:avLst/>
        </a:prstGeom>
        <a:solidFill xmlns:a="http://schemas.openxmlformats.org/drawingml/2006/main">
          <a:srgbClr val="FBEEC9">
            <a:lumMod val="90000"/>
          </a:srgbClr>
        </a:solidFill>
        <a:ln xmlns:a="http://schemas.openxmlformats.org/drawingml/2006/main" w="28575" cap="flat" cmpd="sng" algn="ctr">
          <a:solidFill>
            <a:srgbClr val="96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Franklin Gothic Book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Franklin Gothic Book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Franklin Gothic Book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Franklin Gothic Book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Franklin Gothic Book"/>
            </a:defRPr>
          </a:lvl5pPr>
          <a:lvl6pPr marL="2286000" algn="l" defTabSz="914400" rtl="0" eaLnBrk="1" latinLnBrk="0" hangingPunct="1">
            <a:defRPr kern="1200">
              <a:solidFill>
                <a:sysClr val="window" lastClr="FFFFFF"/>
              </a:solidFill>
              <a:latin typeface="Franklin Gothic Book"/>
            </a:defRPr>
          </a:lvl6pPr>
          <a:lvl7pPr marL="2743200" algn="l" defTabSz="914400" rtl="0" eaLnBrk="1" latinLnBrk="0" hangingPunct="1">
            <a:defRPr kern="1200">
              <a:solidFill>
                <a:sysClr val="window" lastClr="FFFFFF"/>
              </a:solidFill>
              <a:latin typeface="Franklin Gothic Book"/>
            </a:defRPr>
          </a:lvl7pPr>
          <a:lvl8pPr marL="3200400" algn="l" defTabSz="914400" rtl="0" eaLnBrk="1" latinLnBrk="0" hangingPunct="1">
            <a:defRPr kern="1200">
              <a:solidFill>
                <a:sysClr val="window" lastClr="FFFFFF"/>
              </a:solidFill>
              <a:latin typeface="Franklin Gothic Book"/>
            </a:defRPr>
          </a:lvl8pPr>
          <a:lvl9pPr marL="3657600" algn="l" defTabSz="914400" rtl="0" eaLnBrk="1" latinLnBrk="0" hangingPunct="1">
            <a:defRPr kern="1200">
              <a:solidFill>
                <a:sysClr val="window" lastClr="FFFFFF"/>
              </a:solidFill>
              <a:latin typeface="Franklin Gothic Book"/>
            </a:defRPr>
          </a:lvl9pPr>
        </a:lstStyle>
        <a:p xmlns:a="http://schemas.openxmlformats.org/drawingml/2006/main">
          <a:pPr indent="-342900" algn="ctr"/>
          <a:r>
            <a:rPr lang="ru-RU" sz="1400" b="1" dirty="0" smtClean="0">
              <a:solidFill>
                <a:srgbClr val="006400"/>
              </a:solidFill>
              <a:latin typeface="Arial Black" pitchFamily="34" charset="0"/>
            </a:rPr>
            <a:t>Всего 47 </a:t>
          </a:r>
          <a:r>
            <a:rPr lang="ru-RU" sz="1400" b="1" dirty="0" err="1" smtClean="0">
              <a:solidFill>
                <a:srgbClr val="006400"/>
              </a:solidFill>
              <a:latin typeface="Arial Black" pitchFamily="34" charset="0"/>
            </a:rPr>
            <a:t>МУП-банкротов</a:t>
          </a:r>
          <a:r>
            <a:rPr lang="ru-RU" sz="1400" b="1" dirty="0" smtClean="0">
              <a:solidFill>
                <a:srgbClr val="006400"/>
              </a:solidFill>
              <a:latin typeface="Arial Black" pitchFamily="34" charset="0"/>
            </a:rPr>
            <a:t> на территории Воронежской области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40196FF-5B0C-4475-BC2D-AF238A7FA9E9}" type="datetimeFigureOut">
              <a:rPr lang="ru-RU"/>
              <a:pPr>
                <a:defRPr/>
              </a:pPr>
              <a:t>10.08.2011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1E09C14-D7FC-49FE-B1BB-84F280D1E0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848738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88E3B0B-1F7E-4767-99D6-D0CE18B9A28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4341" name="Верхний колонтитул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153EA8-302D-48B1-B5AA-99A27D1E76B5}" type="slidenum">
              <a:rPr lang="ru-RU"/>
              <a:pPr/>
              <a:t>5</a:t>
            </a:fld>
            <a:endParaRPr lang="ru-RU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497DA-E9B5-40B6-8696-EF4CB020CFB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153EA8-302D-48B1-B5AA-99A27D1E76B5}" type="slidenum">
              <a:rPr lang="ru-RU"/>
              <a:pPr/>
              <a:t>7</a:t>
            </a:fld>
            <a:endParaRPr lang="ru-RU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E09C14-D7FC-49FE-B1BB-84F280D1E050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66F5E5-E1EF-4641-8F7D-2D36E2EF505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BD9CC-574D-4AEC-8CDC-15085957978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782B0-D991-4C48-AFDD-7FC24FB5CE7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9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4E34D-31C0-4823-8453-17D0B65AE5B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9FC99-F336-49C3-8D7D-89D2DF0F698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94508-2B30-450D-B9A5-EC72678EEFC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FDCCA-32FE-4235-91DA-8D2C22A8CF2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60684-880A-45A6-A432-9A6DF66D948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9C72D-84BB-468F-80E4-ECE52BE9503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A83BB-1F0C-494A-B819-8D61139FE1C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ADACE-F645-4175-9635-676773D3DA7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7A094-03C0-46FD-A42C-4E0D14912C3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3077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C1A7DEA-5E4F-4FF1-B802-094EAE9111E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Рисунок 48" descr="build.png"/>
          <p:cNvPicPr>
            <a:picLocks noChangeAspect="1"/>
          </p:cNvPicPr>
          <p:nvPr/>
        </p:nvPicPr>
        <p:blipFill>
          <a:blip r:embed="rId2" cstate="print">
            <a:lum bright="51000" contrast="-67000"/>
          </a:blip>
          <a:stretch>
            <a:fillRect/>
          </a:stretch>
        </p:blipFill>
        <p:spPr>
          <a:xfrm>
            <a:off x="7752" y="2357430"/>
            <a:ext cx="9153208" cy="2113948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50" name="Прямоугольник 49"/>
          <p:cNvSpPr/>
          <p:nvPr/>
        </p:nvSpPr>
        <p:spPr>
          <a:xfrm>
            <a:off x="-16376" y="6240501"/>
            <a:ext cx="91603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dirty="0" smtClean="0">
                <a:ln w="3175">
                  <a:noFill/>
                </a:ln>
                <a:solidFill>
                  <a:srgbClr val="070D07"/>
                </a:solidFill>
                <a:latin typeface="Arial Black" pitchFamily="34" charset="0"/>
              </a:rPr>
              <a:t>9 августа 2011 года</a:t>
            </a:r>
            <a:endParaRPr lang="ru-RU" sz="1600" dirty="0">
              <a:ln w="3175">
                <a:noFill/>
              </a:ln>
              <a:solidFill>
                <a:srgbClr val="070D07"/>
              </a:solidFill>
              <a:latin typeface="Arial Black" pitchFamily="34" charset="0"/>
            </a:endParaRPr>
          </a:p>
        </p:txBody>
      </p:sp>
      <p:sp>
        <p:nvSpPr>
          <p:cNvPr id="51" name="Подзаголовок 10"/>
          <p:cNvSpPr txBox="1">
            <a:spLocks/>
          </p:cNvSpPr>
          <p:nvPr/>
        </p:nvSpPr>
        <p:spPr>
          <a:xfrm>
            <a:off x="0" y="4853007"/>
            <a:ext cx="9160376" cy="1080088"/>
          </a:xfrm>
          <a:prstGeom prst="rect">
            <a:avLst/>
          </a:prstGeom>
          <a:noFill/>
        </p:spPr>
        <p:txBody>
          <a:bodyPr vert="horz" anchor="b"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ru-RU" sz="1600" dirty="0" smtClean="0">
                <a:ln w="12700">
                  <a:noFill/>
                </a:ln>
                <a:solidFill>
                  <a:srgbClr val="006400"/>
                </a:solidFill>
                <a:latin typeface="Arial Black" pitchFamily="34" charset="0"/>
                <a:cs typeface="Arial" pitchFamily="34" charset="0"/>
              </a:rPr>
              <a:t>Доклад руководителя департамента имущественных и земельных отношений Воронежской области</a:t>
            </a:r>
            <a:endParaRPr lang="ru-RU" sz="1600" b="1" dirty="0" smtClean="0">
              <a:ln w="3175">
                <a:noFill/>
              </a:ln>
              <a:solidFill>
                <a:srgbClr val="006400"/>
              </a:solidFill>
              <a:latin typeface="Arial Black" pitchFamily="34" charset="0"/>
            </a:endParaRPr>
          </a:p>
          <a:p>
            <a:pPr marL="0" marR="0" lvl="0" indent="0" algn="ctr" defTabSz="91440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70000"/>
              <a:tabLst/>
              <a:defRPr/>
            </a:pPr>
            <a:endParaRPr lang="ru-RU" sz="1000" b="1" dirty="0" smtClean="0">
              <a:ln w="3175">
                <a:noFill/>
              </a:ln>
              <a:solidFill>
                <a:srgbClr val="006400"/>
              </a:solidFill>
              <a:latin typeface="Arial Black" pitchFamily="34" charset="0"/>
            </a:endParaRPr>
          </a:p>
          <a:p>
            <a:pPr marL="0" marR="0" lvl="0" indent="0" algn="ctr" defTabSz="91440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70000"/>
              <a:tabLst/>
              <a:defRPr/>
            </a:pPr>
            <a:endParaRPr lang="ru-RU" sz="1000" b="1" dirty="0" smtClean="0">
              <a:ln w="3175">
                <a:noFill/>
              </a:ln>
              <a:solidFill>
                <a:srgbClr val="006400"/>
              </a:solidFill>
              <a:latin typeface="Arial Black" pitchFamily="34" charset="0"/>
            </a:endParaRPr>
          </a:p>
          <a:p>
            <a:pPr marL="0" marR="0" lvl="0" indent="0" algn="ctr" defTabSz="91440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ru-RU" sz="2000" dirty="0" smtClean="0">
                <a:ln w="3175">
                  <a:noFill/>
                </a:ln>
                <a:solidFill>
                  <a:srgbClr val="006400"/>
                </a:solidFill>
                <a:latin typeface="Arial Black" pitchFamily="34" charset="0"/>
              </a:rPr>
              <a:t>УВАЙДОВА  МАКСИМА  ИОСИФОВИЧА</a:t>
            </a:r>
            <a:endParaRPr lang="ru-RU" sz="2000" dirty="0">
              <a:ln w="3175">
                <a:noFill/>
              </a:ln>
              <a:solidFill>
                <a:srgbClr val="006400"/>
              </a:solidFill>
              <a:latin typeface="Arial Black" pitchFamily="34" charset="0"/>
            </a:endParaRPr>
          </a:p>
        </p:txBody>
      </p:sp>
      <p:pic>
        <p:nvPicPr>
          <p:cNvPr id="52" name="Рисунок 51" descr="gerbv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643" y="69804"/>
            <a:ext cx="955965" cy="879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" name="Подзаголовок 10"/>
          <p:cNvSpPr txBox="1">
            <a:spLocks/>
          </p:cNvSpPr>
          <p:nvPr/>
        </p:nvSpPr>
        <p:spPr>
          <a:xfrm>
            <a:off x="1139778" y="325395"/>
            <a:ext cx="7725929" cy="259787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ru-RU" sz="1400" b="1" cap="all" dirty="0" smtClean="0">
                <a:solidFill>
                  <a:srgbClr val="006400"/>
                </a:solidFill>
                <a:latin typeface="Arial Black" pitchFamily="34" charset="0"/>
              </a:rPr>
              <a:t>Оперативное совещание у губернатора Воронежской области</a:t>
            </a:r>
            <a:endParaRPr lang="ru-RU" sz="1400" cap="all" dirty="0" smtClean="0">
              <a:solidFill>
                <a:srgbClr val="006400"/>
              </a:solidFill>
              <a:latin typeface="Arial Black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0" y="1201707"/>
            <a:ext cx="9160377" cy="889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ru-RU" b="1" dirty="0" smtClean="0">
                <a:solidFill>
                  <a:srgbClr val="7030A0"/>
                </a:solidFill>
                <a:latin typeface="Arial Black" pitchFamily="34" charset="0"/>
              </a:rPr>
              <a:t>О деятельности межведомственной рабочей группы  по недопущению отчуждения муниципального имущества в ходе банкротства МУП на территории Воронежской области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73005" y="215856"/>
            <a:ext cx="8519924" cy="366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531813" indent="-354013" algn="ctr">
              <a:defRPr/>
            </a:pPr>
            <a:r>
              <a:rPr lang="ru-RU" dirty="0" smtClean="0">
                <a:solidFill>
                  <a:schemeClr val="tx2">
                    <a:lumMod val="10000"/>
                  </a:schemeClr>
                </a:solidFill>
                <a:latin typeface="Arial Black" pitchFamily="34" charset="0"/>
                <a:cs typeface="Times New Roman" pitchFamily="18" charset="0"/>
              </a:rPr>
              <a:t>Предложения по работе с МУП – банкротами на территории Воронежской области: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615434" y="6532605"/>
            <a:ext cx="8528566" cy="1588"/>
          </a:xfrm>
          <a:prstGeom prst="line">
            <a:avLst/>
          </a:prstGeom>
          <a:ln>
            <a:solidFill>
              <a:srgbClr val="070D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Номер слайда 2"/>
          <p:cNvSpPr txBox="1">
            <a:spLocks/>
          </p:cNvSpPr>
          <p:nvPr/>
        </p:nvSpPr>
        <p:spPr>
          <a:xfrm>
            <a:off x="7919149" y="6524625"/>
            <a:ext cx="1208918" cy="252369"/>
          </a:xfrm>
          <a:prstGeom prst="rect">
            <a:avLst/>
          </a:prstGeom>
        </p:spPr>
        <p:txBody>
          <a:bodyPr vert="horz"/>
          <a:lstStyle>
            <a:defPPr>
              <a:defRPr lang="ru-RU"/>
            </a:defPPr>
            <a:lvl1pPr algn="r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kern="1200">
                <a:solidFill>
                  <a:schemeClr val="accent1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Слайд № </a:t>
            </a:r>
            <a:fld id="{1054E34D-31C0-4823-8453-17D0B65AE5B4}" type="slidenum">
              <a:rPr lang="ru-RU" sz="11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10</a:t>
            </a:fld>
            <a:endParaRPr lang="ru-RU" sz="1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Рисунок 15" descr="gerbv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48" y="6423066"/>
            <a:ext cx="460777" cy="373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703188" y="6547620"/>
            <a:ext cx="7777269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000" dirty="0">
                <a:ln w="1016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96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Bookman Old Style" pitchFamily="18" charset="0"/>
              </a:rPr>
              <a:t>ДЕПАРТАМЕНТ ИМУЩЕСТВЕННЫХ И ЗЕМЕЛЬНЫХ ОТНОШЕНИЙ ВОРОНЕЖСКОЙ ОБЛАСТИ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440" y="1965414"/>
            <a:ext cx="8726607" cy="3405188"/>
          </a:xfrm>
          <a:prstGeom prst="roundRect">
            <a:avLst/>
          </a:prstGeom>
          <a:solidFill>
            <a:srgbClr val="CBF9D4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just"/>
            <a:r>
              <a:rPr lang="ru-RU" b="1" u="sng" dirty="0" smtClean="0">
                <a:solidFill>
                  <a:srgbClr val="004C00"/>
                </a:solidFill>
                <a:latin typeface="Times New Roman" pitchFamily="18" charset="0"/>
                <a:cs typeface="Times New Roman" pitchFamily="18" charset="0"/>
              </a:rPr>
              <a:t>Рекомендовать главе администрации городского округа г. Воронеж (</a:t>
            </a:r>
            <a:r>
              <a:rPr lang="ru-RU" b="1" u="sng" dirty="0" err="1" smtClean="0">
                <a:solidFill>
                  <a:srgbClr val="004C00"/>
                </a:solidFill>
                <a:latin typeface="Times New Roman" pitchFamily="18" charset="0"/>
                <a:cs typeface="Times New Roman" pitchFamily="18" charset="0"/>
              </a:rPr>
              <a:t>Колиух</a:t>
            </a:r>
            <a:r>
              <a:rPr lang="ru-RU" b="1" u="sng" dirty="0" smtClean="0">
                <a:solidFill>
                  <a:srgbClr val="004C00"/>
                </a:solidFill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indent="457200" algn="just"/>
            <a:r>
              <a:rPr lang="ru-RU" sz="1600" dirty="0" smtClean="0">
                <a:solidFill>
                  <a:srgbClr val="004600"/>
                </a:solidFill>
                <a:latin typeface="Times New Roman" pitchFamily="18" charset="0"/>
                <a:cs typeface="Times New Roman" pitchFamily="18" charset="0"/>
              </a:rPr>
              <a:t>- подготовить планы мероприятий и обеспечить погашение задолженности по заработной плате перед работниками муниципальных унитарных предприятий г. Воронежа, находящихся в процедуре банкротства (срок – до 01.11.2011);</a:t>
            </a:r>
          </a:p>
          <a:p>
            <a:pPr indent="457200" algn="just"/>
            <a:r>
              <a:rPr lang="ru-RU" sz="1600" dirty="0" smtClean="0">
                <a:solidFill>
                  <a:srgbClr val="004600"/>
                </a:solidFill>
                <a:latin typeface="Times New Roman" pitchFamily="18" charset="0"/>
                <a:cs typeface="Times New Roman" pitchFamily="18" charset="0"/>
              </a:rPr>
              <a:t>- совместно с конкурсными управляющими обеспечить разработку планов мероприятий по завершению процедур банкротства на муниципальных унитарных предприятиях, находящихся в процедуре банкротства, и принять необходимые меры по оперативному завершению процедур банкротства, в первую очередь, на предприятиях, имеющих на балансе социально-значимое имущество (срок – до 31.12.2011);</a:t>
            </a:r>
          </a:p>
          <a:p>
            <a:pPr indent="457200" algn="just"/>
            <a:r>
              <a:rPr lang="ru-RU" sz="1600" dirty="0" smtClean="0">
                <a:solidFill>
                  <a:srgbClr val="004600"/>
                </a:solidFill>
                <a:latin typeface="Times New Roman" pitchFamily="18" charset="0"/>
                <a:cs typeface="Times New Roman" pitchFamily="18" charset="0"/>
              </a:rPr>
              <a:t>- организовать взаимодействие с УФНС России по Воронежской области в целях погашения задолженности муниципальных унитарных предприятий, находящихся в процедуре банкротства, перед бюджетом. </a:t>
            </a:r>
            <a:endParaRPr lang="ru-RU" sz="1600" dirty="0">
              <a:solidFill>
                <a:srgbClr val="004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Департаменту имущественных и земельных отношений Воронежской области продолжить работу в рамках «Межведомственной рабочей группы для решения вопросов недопущения отчуждения муниципального имущества в ходе процедур банкротства муниципальных унитарных предприятий Воронежской области, относящихся к сфере ЖКХ и благоустройства» (далее – Межведомственная рабочая группа) по рассмотрению муниципальных унитарных предприятий, находящихся в процедуре банкротства, имеющих задолженность по заработной плате перед персоналом и на балансе которых находится социально-значимое имущество (срок – постоянно).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917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73005" y="215856"/>
            <a:ext cx="8519924" cy="366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531813" indent="-354013" algn="ctr">
              <a:defRPr/>
            </a:pPr>
            <a:r>
              <a:rPr lang="ru-RU" dirty="0" smtClean="0">
                <a:solidFill>
                  <a:schemeClr val="tx2">
                    <a:lumMod val="10000"/>
                  </a:schemeClr>
                </a:solidFill>
                <a:latin typeface="Arial Black" pitchFamily="34" charset="0"/>
                <a:cs typeface="Times New Roman" pitchFamily="18" charset="0"/>
              </a:rPr>
              <a:t>Предложения по работе с МУП – банкротами на территории Воронежской области: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3005" y="885802"/>
            <a:ext cx="8471016" cy="3405188"/>
          </a:xfrm>
          <a:prstGeom prst="roundRect">
            <a:avLst/>
          </a:prstGeom>
          <a:solidFill>
            <a:srgbClr val="CBF9D4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ru-RU" b="1" u="sng" dirty="0" smtClean="0">
                <a:solidFill>
                  <a:srgbClr val="004C00"/>
                </a:solidFill>
                <a:latin typeface="Times New Roman" pitchFamily="18" charset="0"/>
                <a:cs typeface="Times New Roman" pitchFamily="18" charset="0"/>
              </a:rPr>
              <a:t>Рекомендовать главам администраций </a:t>
            </a:r>
            <a:r>
              <a:rPr lang="ru-RU" b="1" u="sng" dirty="0" err="1" smtClean="0">
                <a:solidFill>
                  <a:srgbClr val="004C00"/>
                </a:solidFill>
                <a:latin typeface="Times New Roman" pitchFamily="18" charset="0"/>
                <a:cs typeface="Times New Roman" pitchFamily="18" charset="0"/>
              </a:rPr>
              <a:t>Поворинского</a:t>
            </a:r>
            <a:r>
              <a:rPr lang="ru-RU" b="1" u="sng" dirty="0" smtClean="0">
                <a:solidFill>
                  <a:srgbClr val="004C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b="1" u="sng" dirty="0" err="1" smtClean="0">
                <a:solidFill>
                  <a:srgbClr val="004C00"/>
                </a:solidFill>
                <a:latin typeface="Times New Roman" pitchFamily="18" charset="0"/>
                <a:cs typeface="Times New Roman" pitchFamily="18" charset="0"/>
              </a:rPr>
              <a:t>Ишин</a:t>
            </a:r>
            <a:r>
              <a:rPr lang="ru-RU" b="1" u="sng" dirty="0" smtClean="0">
                <a:solidFill>
                  <a:srgbClr val="004C00"/>
                </a:solidFill>
                <a:latin typeface="Times New Roman" pitchFamily="18" charset="0"/>
                <a:cs typeface="Times New Roman" pitchFamily="18" charset="0"/>
              </a:rPr>
              <a:t>) и Терновского (Белова) муниципальных районов:</a:t>
            </a:r>
          </a:p>
          <a:p>
            <a:pPr indent="457200" algn="just">
              <a:buFontTx/>
              <a:buChar char="-"/>
            </a:pPr>
            <a:r>
              <a:rPr lang="ru-RU" sz="1600" dirty="0" smtClean="0">
                <a:solidFill>
                  <a:srgbClr val="004C00"/>
                </a:solidFill>
                <a:latin typeface="Times New Roman" pitchFamily="18" charset="0"/>
                <a:cs typeface="Times New Roman" pitchFamily="18" charset="0"/>
              </a:rPr>
              <a:t>подготовить совместно с конкурсными управляющими планы мероприятий по завершению процедуры банкротства МУП «</a:t>
            </a:r>
            <a:r>
              <a:rPr lang="ru-RU" sz="1600" dirty="0" err="1" smtClean="0">
                <a:solidFill>
                  <a:srgbClr val="004C00"/>
                </a:solidFill>
                <a:latin typeface="Times New Roman" pitchFamily="18" charset="0"/>
                <a:cs typeface="Times New Roman" pitchFamily="18" charset="0"/>
              </a:rPr>
              <a:t>Поворинское</a:t>
            </a:r>
            <a:r>
              <a:rPr lang="ru-RU" sz="1600" dirty="0" smtClean="0">
                <a:solidFill>
                  <a:srgbClr val="004C00"/>
                </a:solidFill>
                <a:latin typeface="Times New Roman" pitchFamily="18" charset="0"/>
                <a:cs typeface="Times New Roman" pitchFamily="18" charset="0"/>
              </a:rPr>
              <a:t> ЖКХ» и «</a:t>
            </a:r>
            <a:r>
              <a:rPr lang="ru-RU" sz="1600" dirty="0" err="1" smtClean="0">
                <a:solidFill>
                  <a:srgbClr val="004C00"/>
                </a:solidFill>
                <a:latin typeface="Times New Roman" pitchFamily="18" charset="0"/>
                <a:cs typeface="Times New Roman" pitchFamily="18" charset="0"/>
              </a:rPr>
              <a:t>Терновское</a:t>
            </a:r>
            <a:r>
              <a:rPr lang="ru-RU" sz="1600" dirty="0" smtClean="0">
                <a:solidFill>
                  <a:srgbClr val="004C00"/>
                </a:solidFill>
                <a:latin typeface="Times New Roman" pitchFamily="18" charset="0"/>
                <a:cs typeface="Times New Roman" pitchFamily="18" charset="0"/>
              </a:rPr>
              <a:t>                         МПП ЖКХ» (срок – до 01.09.2011).</a:t>
            </a:r>
          </a:p>
          <a:p>
            <a:pPr indent="457200" algn="just">
              <a:buFontTx/>
              <a:buChar char="-"/>
            </a:pPr>
            <a:r>
              <a:rPr lang="ru-RU" sz="1600" dirty="0" smtClean="0">
                <a:solidFill>
                  <a:srgbClr val="004C00"/>
                </a:solidFill>
                <a:latin typeface="Times New Roman" pitchFamily="18" charset="0"/>
                <a:cs typeface="Times New Roman" pitchFamily="18" charset="0"/>
              </a:rPr>
              <a:t>подготовить и направить предложения в рабочий аппарат МРГ о вариантах погашения задолженности, установленной в реестрах требований кредиторов МУП «</a:t>
            </a:r>
            <a:r>
              <a:rPr lang="ru-RU" sz="1600" dirty="0" err="1" smtClean="0">
                <a:solidFill>
                  <a:srgbClr val="004C00"/>
                </a:solidFill>
                <a:latin typeface="Times New Roman" pitchFamily="18" charset="0"/>
                <a:cs typeface="Times New Roman" pitchFamily="18" charset="0"/>
              </a:rPr>
              <a:t>Поворинское</a:t>
            </a:r>
            <a:r>
              <a:rPr lang="ru-RU" sz="1600" dirty="0" smtClean="0">
                <a:solidFill>
                  <a:srgbClr val="004C00"/>
                </a:solidFill>
                <a:latin typeface="Times New Roman" pitchFamily="18" charset="0"/>
                <a:cs typeface="Times New Roman" pitchFamily="18" charset="0"/>
              </a:rPr>
              <a:t> ЖКХ» и «</a:t>
            </a:r>
            <a:r>
              <a:rPr lang="ru-RU" sz="1600" dirty="0" err="1" smtClean="0">
                <a:solidFill>
                  <a:srgbClr val="004C00"/>
                </a:solidFill>
                <a:latin typeface="Times New Roman" pitchFamily="18" charset="0"/>
                <a:cs typeface="Times New Roman" pitchFamily="18" charset="0"/>
              </a:rPr>
              <a:t>Терновское</a:t>
            </a:r>
            <a:r>
              <a:rPr lang="ru-RU" sz="1600" dirty="0" smtClean="0">
                <a:solidFill>
                  <a:srgbClr val="004C00"/>
                </a:solidFill>
                <a:latin typeface="Times New Roman" pitchFamily="18" charset="0"/>
                <a:cs typeface="Times New Roman" pitchFamily="18" charset="0"/>
              </a:rPr>
              <a:t> МПП ЖКХ», обеспечить взаимодействие с УФНС России по Воронежской области в целях погашения задолженности указанных предприятий перед бюджетом (срок – до 01.09.2011).</a:t>
            </a:r>
          </a:p>
          <a:p>
            <a:pPr indent="457200" algn="just"/>
            <a:endParaRPr lang="ru-RU" sz="1600" dirty="0" smtClean="0">
              <a:solidFill>
                <a:srgbClr val="004C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9518" y="4451364"/>
            <a:ext cx="8471016" cy="1770698"/>
          </a:xfrm>
          <a:prstGeom prst="roundRect">
            <a:avLst/>
          </a:prstGeom>
          <a:solidFill>
            <a:srgbClr val="CBF9D4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just"/>
            <a:r>
              <a:rPr lang="ru-RU" b="1" u="sng" dirty="0" smtClean="0">
                <a:solidFill>
                  <a:srgbClr val="004600"/>
                </a:solidFill>
                <a:latin typeface="Times New Roman" pitchFamily="18" charset="0"/>
                <a:cs typeface="Times New Roman" pitchFamily="18" charset="0"/>
              </a:rPr>
              <a:t>Рекомендовать главе администрации </a:t>
            </a:r>
            <a:r>
              <a:rPr lang="ru-RU" b="1" u="sng" dirty="0" err="1" smtClean="0">
                <a:solidFill>
                  <a:srgbClr val="004600"/>
                </a:solidFill>
                <a:latin typeface="Times New Roman" pitchFamily="18" charset="0"/>
                <a:cs typeface="Times New Roman" pitchFamily="18" charset="0"/>
              </a:rPr>
              <a:t>Поворинского</a:t>
            </a:r>
            <a:r>
              <a:rPr lang="ru-RU" b="1" u="sng" dirty="0" smtClean="0">
                <a:solidFill>
                  <a:srgbClr val="004600"/>
                </a:solidFill>
                <a:latin typeface="Times New Roman" pitchFamily="18" charset="0"/>
                <a:cs typeface="Times New Roman" pitchFamily="18" charset="0"/>
              </a:rPr>
              <a:t> муниципального района (</a:t>
            </a:r>
            <a:r>
              <a:rPr lang="ru-RU" b="1" u="sng" dirty="0" err="1" smtClean="0">
                <a:solidFill>
                  <a:srgbClr val="004600"/>
                </a:solidFill>
                <a:latin typeface="Times New Roman" pitchFamily="18" charset="0"/>
                <a:cs typeface="Times New Roman" pitchFamily="18" charset="0"/>
              </a:rPr>
              <a:t>Ишин</a:t>
            </a:r>
            <a:r>
              <a:rPr lang="ru-RU" b="1" u="sng" dirty="0" smtClean="0">
                <a:solidFill>
                  <a:srgbClr val="0046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="1" u="sng" dirty="0" smtClean="0">
                <a:solidFill>
                  <a:srgbClr val="0046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b="1" u="sng" dirty="0" smtClean="0">
              <a:solidFill>
                <a:srgbClr val="0046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1600" dirty="0" smtClean="0">
                <a:solidFill>
                  <a:srgbClr val="004600"/>
                </a:solidFill>
                <a:latin typeface="Times New Roman" pitchFamily="18" charset="0"/>
                <a:cs typeface="Times New Roman" pitchFamily="18" charset="0"/>
              </a:rPr>
              <a:t>- подготовить и направить в рабочий аппарат МРГ предложения по погашению задолженности, установленной в реестре требований кредиторов МУП «</a:t>
            </a:r>
            <a:r>
              <a:rPr lang="ru-RU" sz="1600" dirty="0" err="1" smtClean="0">
                <a:solidFill>
                  <a:srgbClr val="004600"/>
                </a:solidFill>
                <a:latin typeface="Times New Roman" pitchFamily="18" charset="0"/>
                <a:cs typeface="Times New Roman" pitchFamily="18" charset="0"/>
              </a:rPr>
              <a:t>Поворинское</a:t>
            </a:r>
            <a:r>
              <a:rPr lang="ru-RU" sz="1600" dirty="0" smtClean="0">
                <a:solidFill>
                  <a:srgbClr val="004600"/>
                </a:solidFill>
                <a:latin typeface="Times New Roman" pitchFamily="18" charset="0"/>
                <a:cs typeface="Times New Roman" pitchFamily="18" charset="0"/>
              </a:rPr>
              <a:t> ЖКХ», перед ОАО «РЖД» в лице филиала ЮВЖД (срок – до 01.10.2011).</a:t>
            </a:r>
          </a:p>
          <a:p>
            <a:endPara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615434" y="6532605"/>
            <a:ext cx="8528566" cy="1588"/>
          </a:xfrm>
          <a:prstGeom prst="line">
            <a:avLst/>
          </a:prstGeom>
          <a:ln>
            <a:solidFill>
              <a:srgbClr val="070D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Номер слайда 2"/>
          <p:cNvSpPr txBox="1">
            <a:spLocks/>
          </p:cNvSpPr>
          <p:nvPr/>
        </p:nvSpPr>
        <p:spPr>
          <a:xfrm>
            <a:off x="7919149" y="6524625"/>
            <a:ext cx="1208918" cy="252369"/>
          </a:xfrm>
          <a:prstGeom prst="rect">
            <a:avLst/>
          </a:prstGeom>
        </p:spPr>
        <p:txBody>
          <a:bodyPr vert="horz"/>
          <a:lstStyle>
            <a:defPPr>
              <a:defRPr lang="ru-RU"/>
            </a:defPPr>
            <a:lvl1pPr algn="r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kern="1200">
                <a:solidFill>
                  <a:schemeClr val="accent1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Слайд № </a:t>
            </a:r>
            <a:fld id="{1054E34D-31C0-4823-8453-17D0B65AE5B4}" type="slidenum">
              <a:rPr lang="ru-RU" sz="11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11</a:t>
            </a:fld>
            <a:endParaRPr lang="ru-RU" sz="1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 descr="gerbv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48" y="6423066"/>
            <a:ext cx="460777" cy="373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703188" y="6547620"/>
            <a:ext cx="7777269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000" dirty="0">
                <a:ln w="1016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96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Bookman Old Style" pitchFamily="18" charset="0"/>
              </a:rPr>
              <a:t>ДЕПАРТАМЕНТ ИМУЩЕСТВЕННЫХ И ЗЕМЕЛЬНЫХ ОТНОШЕНИЙ ВОРОНЕЖСКОЙ ОБЛАСТИ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10"/>
          <p:cNvSpPr txBox="1">
            <a:spLocks/>
          </p:cNvSpPr>
          <p:nvPr/>
        </p:nvSpPr>
        <p:spPr>
          <a:xfrm>
            <a:off x="0" y="3502026"/>
            <a:ext cx="9144000" cy="1268992"/>
          </a:xfrm>
          <a:prstGeom prst="rect">
            <a:avLst/>
          </a:prstGeom>
          <a:noFill/>
        </p:spPr>
        <p:txBody>
          <a:bodyPr vert="horz" anchor="b">
            <a:normAutofit fontScale="92500" lnSpcReduction="20000"/>
          </a:bodyPr>
          <a:lstStyle/>
          <a:p>
            <a:pPr marL="0" marR="0" lvl="0" indent="0" algn="ctr" defTabSz="91440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ru-RU" sz="2000" b="1" dirty="0" smtClean="0">
                <a:solidFill>
                  <a:srgbClr val="006400"/>
                </a:solidFill>
                <a:latin typeface="Arial Black" pitchFamily="34" charset="0"/>
              </a:rPr>
              <a:t>Доклад руководителя </a:t>
            </a:r>
          </a:p>
          <a:p>
            <a:pPr marL="0" marR="0" lvl="0" indent="0" algn="ctr" defTabSz="91440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ru-RU" sz="2000" b="1" dirty="0" smtClean="0">
                <a:solidFill>
                  <a:srgbClr val="006400"/>
                </a:solidFill>
                <a:latin typeface="Arial Black" pitchFamily="34" charset="0"/>
              </a:rPr>
              <a:t>департамента имущественных и земельных отношений</a:t>
            </a:r>
            <a:r>
              <a:rPr lang="en-US" sz="2000" b="1" dirty="0" smtClean="0">
                <a:solidFill>
                  <a:srgbClr val="006400"/>
                </a:solidFill>
                <a:latin typeface="Arial Black" pitchFamily="34" charset="0"/>
              </a:rPr>
              <a:t> </a:t>
            </a:r>
            <a:r>
              <a:rPr lang="ru-RU" sz="2000" b="1" dirty="0" smtClean="0">
                <a:solidFill>
                  <a:srgbClr val="006400"/>
                </a:solidFill>
                <a:latin typeface="Arial Black" pitchFamily="34" charset="0"/>
              </a:rPr>
              <a:t>Воронежской области </a:t>
            </a:r>
          </a:p>
          <a:p>
            <a:pPr marL="0" marR="0" lvl="0" indent="0" algn="ctr" defTabSz="91440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70000"/>
              <a:tabLst/>
              <a:defRPr/>
            </a:pPr>
            <a:endParaRPr lang="ru-RU" sz="900" b="1" dirty="0" smtClean="0">
              <a:solidFill>
                <a:srgbClr val="006400"/>
              </a:solidFill>
              <a:latin typeface="Arial Black" pitchFamily="34" charset="0"/>
            </a:endParaRPr>
          </a:p>
          <a:p>
            <a:pPr marL="0" marR="0" lvl="0" indent="0" algn="ctr" defTabSz="91440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ru-RU" sz="2200" b="1" dirty="0" smtClean="0">
                <a:solidFill>
                  <a:srgbClr val="006400"/>
                </a:solidFill>
                <a:latin typeface="Arial Black" pitchFamily="34" charset="0"/>
              </a:rPr>
              <a:t>УВАЙДОВА  МАКСИМА ИОСИФОВИЧА</a:t>
            </a:r>
            <a:endParaRPr lang="ru-RU" sz="2200" b="1" dirty="0">
              <a:solidFill>
                <a:srgbClr val="006400"/>
              </a:solidFill>
              <a:latin typeface="Arial Black" pitchFamily="34" charset="0"/>
            </a:endParaRPr>
          </a:p>
        </p:txBody>
      </p:sp>
      <p:pic>
        <p:nvPicPr>
          <p:cNvPr id="5" name="Рисунок 4" descr="gerbv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091" y="56949"/>
            <a:ext cx="1005644" cy="815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234760" y="5546756"/>
            <a:ext cx="6186860" cy="486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 b="1" dirty="0">
                <a:solidFill>
                  <a:srgbClr val="9933FF"/>
                </a:solidFill>
                <a:latin typeface="Arial Black" pitchFamily="34" charset="0"/>
              </a:rPr>
              <a:t>СПАСИБО ЗА ВНИМАНИЕ!</a:t>
            </a:r>
          </a:p>
        </p:txBody>
      </p:sp>
      <p:sp>
        <p:nvSpPr>
          <p:cNvPr id="12" name="Подзаголовок 10"/>
          <p:cNvSpPr txBox="1">
            <a:spLocks/>
          </p:cNvSpPr>
          <p:nvPr/>
        </p:nvSpPr>
        <p:spPr>
          <a:xfrm>
            <a:off x="1249317" y="325395"/>
            <a:ext cx="7725929" cy="259787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ru-RU" sz="1400" b="1" cap="all" dirty="0" smtClean="0">
                <a:solidFill>
                  <a:srgbClr val="006400"/>
                </a:solidFill>
                <a:latin typeface="Arial Black" pitchFamily="34" charset="0"/>
              </a:rPr>
              <a:t>Оперативное совещание у губернатора Воронежской области</a:t>
            </a:r>
            <a:endParaRPr lang="ru-RU" sz="1400" cap="all" dirty="0" smtClean="0">
              <a:solidFill>
                <a:srgbClr val="006400"/>
              </a:solidFill>
              <a:latin typeface="Arial Black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-16377" y="1603350"/>
            <a:ext cx="9160377" cy="889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anchor="ctr">
            <a:no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rgbClr val="7030A0"/>
                </a:solidFill>
                <a:latin typeface="Arial Black" pitchFamily="34" charset="0"/>
              </a:rPr>
              <a:t>О деятельности межведомственной рабочей группы  по недопущению отчуждения муниципального имущества в ходе банкротства МУП на территории Воронежской области</a:t>
            </a:r>
          </a:p>
        </p:txBody>
      </p:sp>
    </p:spTree>
    <p:extLst>
      <p:ext uri="{BB962C8B-B14F-4D97-AF65-F5344CB8AC3E}">
        <p14:creationId xmlns="" xmlns:p14="http://schemas.microsoft.com/office/powerpoint/2010/main" val="149316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Прямая соединительная линия 18"/>
          <p:cNvCxnSpPr/>
          <p:nvPr/>
        </p:nvCxnSpPr>
        <p:spPr>
          <a:xfrm>
            <a:off x="615434" y="6532605"/>
            <a:ext cx="8528566" cy="1588"/>
          </a:xfrm>
          <a:prstGeom prst="line">
            <a:avLst/>
          </a:prstGeom>
          <a:ln>
            <a:solidFill>
              <a:srgbClr val="070D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Номер слайда 2"/>
          <p:cNvSpPr txBox="1">
            <a:spLocks/>
          </p:cNvSpPr>
          <p:nvPr/>
        </p:nvSpPr>
        <p:spPr>
          <a:xfrm>
            <a:off x="7919149" y="6524625"/>
            <a:ext cx="1208918" cy="252369"/>
          </a:xfrm>
          <a:prstGeom prst="rect">
            <a:avLst/>
          </a:prstGeom>
        </p:spPr>
        <p:txBody>
          <a:bodyPr vert="horz"/>
          <a:lstStyle>
            <a:defPPr>
              <a:defRPr lang="ru-RU"/>
            </a:defPPr>
            <a:lvl1pPr algn="r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kern="1200">
                <a:solidFill>
                  <a:schemeClr val="accent1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Слайд № </a:t>
            </a:r>
            <a:fld id="{1054E34D-31C0-4823-8453-17D0B65AE5B4}" type="slidenum">
              <a:rPr lang="ru-RU" sz="11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2</a:t>
            </a:fld>
            <a:endParaRPr lang="ru-RU" sz="1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Заголовок 1"/>
          <p:cNvSpPr>
            <a:spLocks noGrp="1"/>
          </p:cNvSpPr>
          <p:nvPr>
            <p:ph type="title"/>
          </p:nvPr>
        </p:nvSpPr>
        <p:spPr>
          <a:xfrm>
            <a:off x="0" y="288882"/>
            <a:ext cx="9144000" cy="793480"/>
          </a:xfrm>
        </p:spPr>
        <p:txBody>
          <a:bodyPr>
            <a:noAutofit/>
          </a:bodyPr>
          <a:lstStyle/>
          <a:p>
            <a:pPr algn="ctr"/>
            <a:r>
              <a:rPr lang="ru-RU" sz="1800" cap="none" dirty="0" smtClean="0">
                <a:solidFill>
                  <a:schemeClr val="tx1"/>
                </a:solidFill>
                <a:effectLst/>
                <a:latin typeface="Arial Black" pitchFamily="34" charset="0"/>
              </a:rPr>
              <a:t>Динамика количества МУП, находящихся в </a:t>
            </a:r>
            <a:br>
              <a:rPr lang="ru-RU" sz="1800" cap="none" dirty="0" smtClean="0">
                <a:solidFill>
                  <a:schemeClr val="tx1"/>
                </a:solidFill>
                <a:effectLst/>
                <a:latin typeface="Arial Black" pitchFamily="34" charset="0"/>
              </a:rPr>
            </a:br>
            <a:r>
              <a:rPr lang="ru-RU" sz="1800" cap="none" dirty="0" smtClean="0">
                <a:solidFill>
                  <a:schemeClr val="tx1"/>
                </a:solidFill>
                <a:effectLst/>
                <a:latin typeface="Arial Black" pitchFamily="34" charset="0"/>
              </a:rPr>
              <a:t>процедуре банкротства на территории Воронежской области</a:t>
            </a:r>
            <a:br>
              <a:rPr lang="ru-RU" sz="1800" cap="none" dirty="0" smtClean="0">
                <a:solidFill>
                  <a:schemeClr val="tx1"/>
                </a:solidFill>
                <a:effectLst/>
                <a:latin typeface="Arial Black" pitchFamily="34" charset="0"/>
              </a:rPr>
            </a:br>
            <a:endParaRPr lang="ru-RU" sz="1800" cap="none" dirty="0">
              <a:solidFill>
                <a:schemeClr val="tx1"/>
              </a:solidFill>
              <a:effectLst/>
              <a:latin typeface="Arial Black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90440" y="1712889"/>
            <a:ext cx="31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 Black" pitchFamily="34" charset="0"/>
              </a:rPr>
              <a:t>Воронежская область, всего</a:t>
            </a:r>
            <a:endParaRPr lang="ru-RU" sz="1400" dirty="0">
              <a:latin typeface="Arial Black" pitchFamily="34" charset="0"/>
            </a:endParaRPr>
          </a:p>
        </p:txBody>
      </p:sp>
      <p:pic>
        <p:nvPicPr>
          <p:cNvPr id="24" name="Рисунок 23" descr="gerbv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48" y="6423066"/>
            <a:ext cx="460777" cy="373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Содержимое 8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="" xmlns:p14="http://schemas.microsoft.com/office/powerpoint/2010/main" val="900972113"/>
              </p:ext>
            </p:extLst>
          </p:nvPr>
        </p:nvGraphicFramePr>
        <p:xfrm>
          <a:off x="190440" y="2151045"/>
          <a:ext cx="4370391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Содержимое 9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xmlns="" val="2734257432"/>
              </p:ext>
            </p:extLst>
          </p:nvPr>
        </p:nvGraphicFramePr>
        <p:xfrm>
          <a:off x="4645025" y="2151045"/>
          <a:ext cx="4308535" cy="3975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608513" y="1749402"/>
            <a:ext cx="3111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 Black" pitchFamily="34" charset="0"/>
              </a:rPr>
              <a:t>Городской округ г.Воронеж</a:t>
            </a:r>
            <a:endParaRPr lang="ru-RU" sz="1400" dirty="0"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3188" y="6547620"/>
            <a:ext cx="7777269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000" dirty="0">
                <a:ln w="1016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96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Bookman Old Style" pitchFamily="18" charset="0"/>
              </a:rPr>
              <a:t>ДЕПАРТАМЕНТ ИМУЩЕСТВЕННЫХ И ЗЕМЕЛЬНЫХ ОТНОШЕНИЙ ВОРОНЕЖСКОЙ ОБЛАСТИ</a:t>
            </a:r>
          </a:p>
        </p:txBody>
      </p:sp>
    </p:spTree>
    <p:extLst>
      <p:ext uri="{BB962C8B-B14F-4D97-AF65-F5344CB8AC3E}">
        <p14:creationId xmlns="" xmlns:p14="http://schemas.microsoft.com/office/powerpoint/2010/main" val="287470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Rot="1" noChangeArrowheads="1"/>
          </p:cNvSpPr>
          <p:nvPr/>
        </p:nvSpPr>
        <p:spPr bwMode="auto">
          <a:xfrm>
            <a:off x="0" y="106317"/>
            <a:ext cx="91440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>
              <a:defRPr/>
            </a:pPr>
            <a:r>
              <a:rPr lang="ru-RU" dirty="0" smtClean="0">
                <a:ln w="6350">
                  <a:noFill/>
                </a:ln>
                <a:latin typeface="Arial Black" pitchFamily="34" charset="0"/>
              </a:rPr>
              <a:t>Динамика подачи заявлений о банкротстве </a:t>
            </a:r>
          </a:p>
          <a:p>
            <a:pPr algn="ctr">
              <a:defRPr/>
            </a:pPr>
            <a:r>
              <a:rPr lang="ru-RU" dirty="0" smtClean="0">
                <a:ln w="6350">
                  <a:noFill/>
                </a:ln>
                <a:latin typeface="Arial Black" pitchFamily="34" charset="0"/>
              </a:rPr>
              <a:t>МУП по Воронежской области</a:t>
            </a:r>
            <a:endParaRPr lang="ru-RU" dirty="0">
              <a:ln w="6350">
                <a:noFill/>
              </a:ln>
              <a:latin typeface="Arial Black" pitchFamily="34" charset="0"/>
            </a:endParaRPr>
          </a:p>
        </p:txBody>
      </p:sp>
      <p:graphicFrame>
        <p:nvGraphicFramePr>
          <p:cNvPr id="11" name="Диаграмма 10"/>
          <p:cNvGraphicFramePr>
            <a:graphicFrameLocks noGrp="1"/>
          </p:cNvGraphicFramePr>
          <p:nvPr/>
        </p:nvGraphicFramePr>
        <p:xfrm>
          <a:off x="628596" y="982629"/>
          <a:ext cx="8105886" cy="5221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2600298" y="1347759"/>
            <a:ext cx="5476950" cy="1314468"/>
          </a:xfrm>
          <a:prstGeom prst="rect">
            <a:avLst/>
          </a:prstGeom>
          <a:solidFill>
            <a:srgbClr val="FFCCCC"/>
          </a:solidFill>
          <a:ln w="38100" cmpd="sng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ru-RU" sz="1500" dirty="0" smtClean="0">
                <a:solidFill>
                  <a:srgbClr val="006400"/>
                </a:solidFill>
                <a:latin typeface="Arial Black" pitchFamily="34" charset="0"/>
              </a:rPr>
              <a:t>В течение 1-го полугодия 2011 года завершены 17 процедур банкротства МУП. По всем ликвидированным МУП фактов утраты социально-значимого муниципального имущества не было. 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615434" y="6532605"/>
            <a:ext cx="8528566" cy="1588"/>
          </a:xfrm>
          <a:prstGeom prst="line">
            <a:avLst/>
          </a:prstGeom>
          <a:ln>
            <a:solidFill>
              <a:srgbClr val="070D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Номер слайда 2"/>
          <p:cNvSpPr txBox="1">
            <a:spLocks/>
          </p:cNvSpPr>
          <p:nvPr/>
        </p:nvSpPr>
        <p:spPr>
          <a:xfrm>
            <a:off x="7919149" y="6524625"/>
            <a:ext cx="1208918" cy="252369"/>
          </a:xfrm>
          <a:prstGeom prst="rect">
            <a:avLst/>
          </a:prstGeom>
        </p:spPr>
        <p:txBody>
          <a:bodyPr vert="horz"/>
          <a:lstStyle>
            <a:defPPr>
              <a:defRPr lang="ru-RU"/>
            </a:defPPr>
            <a:lvl1pPr algn="r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kern="1200">
                <a:solidFill>
                  <a:schemeClr val="accent1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Слайд № </a:t>
            </a:r>
            <a:fld id="{1054E34D-31C0-4823-8453-17D0B65AE5B4}" type="slidenum">
              <a:rPr lang="ru-RU" sz="11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3</a:t>
            </a:fld>
            <a:endParaRPr lang="ru-RU" sz="1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Рисунок 17" descr="gerbv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748" y="6423066"/>
            <a:ext cx="460777" cy="373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>
            <a:off x="703188" y="6547620"/>
            <a:ext cx="7777269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000" dirty="0">
                <a:ln w="1016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96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Bookman Old Style" pitchFamily="18" charset="0"/>
              </a:rPr>
              <a:t>ДЕПАРТАМЕНТ ИМУЩЕСТВЕННЫХ И ЗЕМЕЛЬНЫХ ОТНОШЕНИЙ ВОРОНЕЖСКОЙ ОБЛАСТИ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99979" y="252369"/>
            <a:ext cx="8686800" cy="841248"/>
          </a:xfrm>
        </p:spPr>
        <p:txBody>
          <a:bodyPr>
            <a:noAutofit/>
          </a:bodyPr>
          <a:lstStyle/>
          <a:p>
            <a:pPr algn="ctr"/>
            <a:r>
              <a:rPr lang="ru-RU" sz="1800" cap="none" dirty="0" smtClean="0">
                <a:solidFill>
                  <a:schemeClr val="tx1"/>
                </a:solidFill>
                <a:effectLst/>
                <a:latin typeface="Arial Black" pitchFamily="34" charset="0"/>
              </a:rPr>
              <a:t>Сведения о МУП Воронежской области </a:t>
            </a:r>
            <a:br>
              <a:rPr lang="ru-RU" sz="1800" cap="none" dirty="0" smtClean="0">
                <a:solidFill>
                  <a:schemeClr val="tx1"/>
                </a:solidFill>
                <a:effectLst/>
                <a:latin typeface="Arial Black" pitchFamily="34" charset="0"/>
              </a:rPr>
            </a:br>
            <a:r>
              <a:rPr lang="ru-RU" sz="1800" cap="none" dirty="0" smtClean="0">
                <a:solidFill>
                  <a:schemeClr val="tx1"/>
                </a:solidFill>
                <a:effectLst/>
                <a:latin typeface="Arial Black" pitchFamily="34" charset="0"/>
              </a:rPr>
              <a:t>в разрезе муниципальных районов </a:t>
            </a:r>
            <a:br>
              <a:rPr lang="ru-RU" sz="1800" cap="none" dirty="0" smtClean="0">
                <a:solidFill>
                  <a:schemeClr val="tx1"/>
                </a:solidFill>
                <a:effectLst/>
                <a:latin typeface="Arial Black" pitchFamily="34" charset="0"/>
              </a:rPr>
            </a:br>
            <a:r>
              <a:rPr lang="ru-RU" sz="1400" cap="none" dirty="0" smtClean="0">
                <a:solidFill>
                  <a:schemeClr val="tx1"/>
                </a:solidFill>
                <a:effectLst/>
                <a:latin typeface="Arial Black" pitchFamily="34" charset="0"/>
              </a:rPr>
              <a:t>(по состоянию на 01.08.2011)</a:t>
            </a:r>
            <a:r>
              <a:rPr lang="ru-RU" sz="2000" cap="none" dirty="0" smtClean="0">
                <a:solidFill>
                  <a:srgbClr val="00467A"/>
                </a:solidFill>
                <a:effectLst/>
                <a:latin typeface="Arial Black" pitchFamily="34" charset="0"/>
              </a:rPr>
              <a:t/>
            </a:r>
            <a:br>
              <a:rPr lang="ru-RU" sz="2000" cap="none" dirty="0" smtClean="0">
                <a:solidFill>
                  <a:srgbClr val="00467A"/>
                </a:solidFill>
                <a:effectLst/>
                <a:latin typeface="Arial Black" pitchFamily="34" charset="0"/>
              </a:rPr>
            </a:br>
            <a:endParaRPr lang="ru-RU" sz="2000" cap="none" dirty="0">
              <a:solidFill>
                <a:srgbClr val="00467A"/>
              </a:solidFill>
              <a:effectLst/>
              <a:latin typeface="Arial Black" pitchFamily="34" charset="0"/>
            </a:endParaRPr>
          </a:p>
        </p:txBody>
      </p:sp>
      <p:sp>
        <p:nvSpPr>
          <p:cNvPr id="11" name="Rectangle 26"/>
          <p:cNvSpPr>
            <a:spLocks noChangeArrowheads="1"/>
          </p:cNvSpPr>
          <p:nvPr/>
        </p:nvSpPr>
        <p:spPr bwMode="auto">
          <a:xfrm>
            <a:off x="1797012" y="1238220"/>
            <a:ext cx="106332" cy="93643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" name="Rectangle 26"/>
          <p:cNvSpPr>
            <a:spLocks noChangeArrowheads="1"/>
          </p:cNvSpPr>
          <p:nvPr/>
        </p:nvSpPr>
        <p:spPr bwMode="auto">
          <a:xfrm>
            <a:off x="409518" y="1238220"/>
            <a:ext cx="106332" cy="93643"/>
          </a:xfrm>
          <a:prstGeom prst="rect">
            <a:avLst/>
          </a:prstGeom>
          <a:solidFill>
            <a:srgbClr val="00B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Text Box 25"/>
          <p:cNvSpPr txBox="1">
            <a:spLocks noChangeArrowheads="1"/>
          </p:cNvSpPr>
          <p:nvPr/>
        </p:nvSpPr>
        <p:spPr bwMode="auto">
          <a:xfrm>
            <a:off x="1979577" y="1165194"/>
            <a:ext cx="189867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100" b="1" dirty="0" smtClean="0">
                <a:latin typeface="Arial" pitchFamily="34" charset="0"/>
                <a:cs typeface="Arial" pitchFamily="34" charset="0"/>
              </a:rPr>
              <a:t>В процессе банкротства</a:t>
            </a:r>
            <a:endParaRPr lang="ru-RU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Box 25"/>
          <p:cNvSpPr txBox="1">
            <a:spLocks noChangeArrowheads="1"/>
          </p:cNvSpPr>
          <p:nvPr/>
        </p:nvSpPr>
        <p:spPr bwMode="auto">
          <a:xfrm>
            <a:off x="592083" y="1165194"/>
            <a:ext cx="131446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100" b="1" dirty="0" smtClean="0">
                <a:latin typeface="Arial" pitchFamily="34" charset="0"/>
                <a:cs typeface="Arial" pitchFamily="34" charset="0"/>
              </a:rPr>
              <a:t>Действующие</a:t>
            </a:r>
            <a:endParaRPr lang="ru-RU" sz="11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9" name="Содержимое 28"/>
          <p:cNvGraphicFramePr>
            <a:graphicFrameLocks noGrp="1"/>
          </p:cNvGraphicFramePr>
          <p:nvPr>
            <p:ph sz="half" idx="1"/>
          </p:nvPr>
        </p:nvGraphicFramePr>
        <p:xfrm>
          <a:off x="304799" y="1384272"/>
          <a:ext cx="8429683" cy="5075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0" name="Text Box 17"/>
          <p:cNvSpPr txBox="1">
            <a:spLocks noChangeArrowheads="1"/>
          </p:cNvSpPr>
          <p:nvPr/>
        </p:nvSpPr>
        <p:spPr bwMode="auto">
          <a:xfrm>
            <a:off x="5484825" y="1165194"/>
            <a:ext cx="346079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1100" b="1" dirty="0"/>
              <a:t>Единица измерения:  шт. - количество МУП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615434" y="6532605"/>
            <a:ext cx="8528566" cy="1588"/>
          </a:xfrm>
          <a:prstGeom prst="line">
            <a:avLst/>
          </a:prstGeom>
          <a:ln>
            <a:solidFill>
              <a:srgbClr val="070D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Номер слайда 2"/>
          <p:cNvSpPr txBox="1">
            <a:spLocks/>
          </p:cNvSpPr>
          <p:nvPr/>
        </p:nvSpPr>
        <p:spPr>
          <a:xfrm>
            <a:off x="7919149" y="6524625"/>
            <a:ext cx="1208918" cy="252369"/>
          </a:xfrm>
          <a:prstGeom prst="rect">
            <a:avLst/>
          </a:prstGeom>
        </p:spPr>
        <p:txBody>
          <a:bodyPr vert="horz"/>
          <a:lstStyle>
            <a:defPPr>
              <a:defRPr lang="ru-RU"/>
            </a:defPPr>
            <a:lvl1pPr algn="r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kern="1200">
                <a:solidFill>
                  <a:schemeClr val="accent1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Слайд № </a:t>
            </a:r>
            <a:fld id="{1054E34D-31C0-4823-8453-17D0B65AE5B4}" type="slidenum">
              <a:rPr lang="ru-RU" sz="11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4</a:t>
            </a:fld>
            <a:endParaRPr lang="ru-RU" sz="1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1" name="Рисунок 20" descr="gerbv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748" y="6423066"/>
            <a:ext cx="460777" cy="373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1"/>
          <p:cNvSpPr txBox="1"/>
          <p:nvPr/>
        </p:nvSpPr>
        <p:spPr>
          <a:xfrm>
            <a:off x="703188" y="6547620"/>
            <a:ext cx="7777269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000" dirty="0">
                <a:ln w="1016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96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Bookman Old Style" pitchFamily="18" charset="0"/>
              </a:rPr>
              <a:t>ДЕПАРТАМЕНТ ИМУЩЕСТВЕННЫХ И ЗЕМЕЛЬНЫХ ОТНОШЕНИЙ ВОРОНЕЖСКОЙ ОБЛАСТИ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ChangeArrowheads="1"/>
          </p:cNvSpPr>
          <p:nvPr/>
        </p:nvSpPr>
        <p:spPr bwMode="auto">
          <a:xfrm>
            <a:off x="0" y="188640"/>
            <a:ext cx="91440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dirty="0" smtClean="0">
                <a:ln w="6350">
                  <a:noFill/>
                </a:ln>
                <a:latin typeface="Arial Black" pitchFamily="34" charset="0"/>
              </a:rPr>
              <a:t>Данные по деятельности МРГ и показатели по ситуации с </a:t>
            </a:r>
            <a:r>
              <a:rPr lang="ru-RU" dirty="0" err="1" smtClean="0">
                <a:ln w="6350">
                  <a:noFill/>
                </a:ln>
                <a:latin typeface="Arial Black" pitchFamily="34" charset="0"/>
              </a:rPr>
              <a:t>МУП-банкротами</a:t>
            </a:r>
            <a:r>
              <a:rPr lang="ru-RU" dirty="0" smtClean="0">
                <a:ln w="6350">
                  <a:noFill/>
                </a:ln>
                <a:latin typeface="Arial Black" pitchFamily="34" charset="0"/>
              </a:rPr>
              <a:t> на территории Воронежской области</a:t>
            </a:r>
            <a:endParaRPr lang="ru-RU" dirty="0">
              <a:ln w="6350">
                <a:noFill/>
              </a:ln>
              <a:latin typeface="Arial Black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93726" y="1201707"/>
            <a:ext cx="33957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 Black" pitchFamily="34" charset="0"/>
              </a:rPr>
              <a:t>Завершены процедуры банкротства</a:t>
            </a:r>
            <a:endParaRPr lang="ru-RU" sz="1200" dirty="0">
              <a:latin typeface="Arial Black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119695" y="3684591"/>
            <a:ext cx="3505248" cy="2701961"/>
          </a:xfrm>
          <a:prstGeom prst="rect">
            <a:avLst/>
          </a:prstGeom>
          <a:solidFill>
            <a:srgbClr val="FFFFCC"/>
          </a:solidFill>
          <a:ln w="34925" cmpd="sng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endParaRPr lang="ru-RU" sz="1100" dirty="0" smtClean="0">
              <a:solidFill>
                <a:srgbClr val="006400"/>
              </a:solidFill>
              <a:latin typeface="Arial Black" pitchFamily="34" charset="0"/>
            </a:endParaRPr>
          </a:p>
          <a:p>
            <a:endParaRPr lang="ru-RU" sz="1100" dirty="0" smtClean="0">
              <a:solidFill>
                <a:srgbClr val="006400"/>
              </a:solidFill>
              <a:latin typeface="Arial Black" pitchFamily="34" charset="0"/>
            </a:endParaRPr>
          </a:p>
          <a:p>
            <a:endParaRPr lang="ru-RU" sz="1100" dirty="0" smtClean="0">
              <a:solidFill>
                <a:srgbClr val="006400"/>
              </a:solidFill>
              <a:latin typeface="Arial Black" pitchFamily="34" charset="0"/>
            </a:endParaRPr>
          </a:p>
          <a:p>
            <a:endParaRPr lang="ru-RU" sz="1100" dirty="0" smtClean="0">
              <a:solidFill>
                <a:srgbClr val="006400"/>
              </a:solidFill>
              <a:latin typeface="Arial Black" pitchFamily="34" charset="0"/>
            </a:endParaRPr>
          </a:p>
          <a:p>
            <a:r>
              <a:rPr lang="ru-RU" sz="1000" dirty="0" smtClean="0">
                <a:solidFill>
                  <a:srgbClr val="006400"/>
                </a:solidFill>
                <a:latin typeface="Arial Black" pitchFamily="34" charset="0"/>
              </a:rPr>
              <a:t>В 2010 году было проведено 11</a:t>
            </a:r>
            <a:r>
              <a:rPr lang="ru-RU" sz="1000" b="1" dirty="0" smtClean="0">
                <a:solidFill>
                  <a:srgbClr val="006400"/>
                </a:solidFill>
                <a:latin typeface="Arial Black" pitchFamily="34" charset="0"/>
              </a:rPr>
              <a:t> </a:t>
            </a:r>
            <a:r>
              <a:rPr lang="ru-RU" sz="1000" dirty="0" smtClean="0">
                <a:solidFill>
                  <a:srgbClr val="006400"/>
                </a:solidFill>
                <a:latin typeface="Arial Black" pitchFamily="34" charset="0"/>
              </a:rPr>
              <a:t>заседаний МРГ, на которых рассмотрена ситуация по 37 МУП,</a:t>
            </a:r>
            <a:r>
              <a:rPr lang="ru-RU" sz="1000" b="1" dirty="0" smtClean="0">
                <a:solidFill>
                  <a:srgbClr val="006400"/>
                </a:solidFill>
                <a:latin typeface="Arial Black" pitchFamily="34" charset="0"/>
              </a:rPr>
              <a:t> </a:t>
            </a:r>
            <a:r>
              <a:rPr lang="ru-RU" sz="1000" dirty="0" smtClean="0">
                <a:solidFill>
                  <a:srgbClr val="006400"/>
                </a:solidFill>
                <a:latin typeface="Arial Black" pitchFamily="34" charset="0"/>
              </a:rPr>
              <a:t>находившимся в процессе банкротства. </a:t>
            </a:r>
          </a:p>
          <a:p>
            <a:endParaRPr lang="ru-RU" sz="1000" dirty="0" smtClean="0">
              <a:solidFill>
                <a:srgbClr val="006400"/>
              </a:solidFill>
              <a:latin typeface="Arial Black" pitchFamily="34" charset="0"/>
            </a:endParaRPr>
          </a:p>
          <a:p>
            <a:r>
              <a:rPr lang="ru-RU" sz="1000" dirty="0" smtClean="0">
                <a:solidFill>
                  <a:srgbClr val="006400"/>
                </a:solidFill>
                <a:latin typeface="Arial Black" pitchFamily="34" charset="0"/>
              </a:rPr>
              <a:t>За 1-ое полугодие текущего года проведено 6 заседаний МРГ, рассмотрено 17 проблемных МУП, находящихся в процедуре банкротства. </a:t>
            </a:r>
          </a:p>
          <a:p>
            <a:endParaRPr lang="ru-RU" sz="1000" dirty="0" smtClean="0">
              <a:solidFill>
                <a:srgbClr val="006400"/>
              </a:solidFill>
              <a:latin typeface="Arial Black" pitchFamily="34" charset="0"/>
            </a:endParaRPr>
          </a:p>
          <a:p>
            <a:r>
              <a:rPr lang="ru-RU" sz="1000" dirty="0" smtClean="0">
                <a:solidFill>
                  <a:srgbClr val="006400"/>
                </a:solidFill>
                <a:latin typeface="Arial Black" pitchFamily="34" charset="0"/>
              </a:rPr>
              <a:t>В результате выполнения решений МРГ передано социально-значимое имущество органам местного самоуправления по 10 МУП.</a:t>
            </a:r>
          </a:p>
          <a:p>
            <a:endParaRPr lang="ru-RU" sz="1000" dirty="0" smtClean="0">
              <a:solidFill>
                <a:srgbClr val="006400"/>
              </a:solidFill>
              <a:latin typeface="Arial Black" pitchFamily="34" charset="0"/>
            </a:endParaRPr>
          </a:p>
          <a:p>
            <a:r>
              <a:rPr lang="ru-RU" sz="1000" dirty="0" smtClean="0">
                <a:solidFill>
                  <a:srgbClr val="006400"/>
                </a:solidFill>
                <a:latin typeface="Arial Black" pitchFamily="34" charset="0"/>
              </a:rPr>
              <a:t>Погашена задолженность по заработной плате перед работниками предприятий по 5 МУП.</a:t>
            </a:r>
          </a:p>
          <a:p>
            <a:endParaRPr lang="ru-RU" sz="1200" dirty="0" smtClean="0">
              <a:solidFill>
                <a:srgbClr val="006400"/>
              </a:solidFill>
              <a:latin typeface="Arial Black" pitchFamily="34" charset="0"/>
            </a:endParaRPr>
          </a:p>
          <a:p>
            <a:pPr marL="360000" algn="just">
              <a:spcAft>
                <a:spcPts val="600"/>
              </a:spcAft>
            </a:pPr>
            <a:endParaRPr lang="ru-RU" sz="1200" dirty="0" smtClean="0">
              <a:solidFill>
                <a:srgbClr val="006400"/>
              </a:solidFill>
              <a:latin typeface="Arial Black" pitchFamily="34" charset="0"/>
            </a:endParaRPr>
          </a:p>
          <a:p>
            <a:pPr marL="360000" algn="just">
              <a:spcAft>
                <a:spcPts val="600"/>
              </a:spcAft>
            </a:pPr>
            <a:endParaRPr lang="ru-RU" sz="1200" dirty="0" smtClean="0">
              <a:solidFill>
                <a:srgbClr val="006400"/>
              </a:solidFill>
              <a:latin typeface="Arial Black" pitchFamily="34" charset="0"/>
            </a:endParaRPr>
          </a:p>
        </p:txBody>
      </p:sp>
      <p:graphicFrame>
        <p:nvGraphicFramePr>
          <p:cNvPr id="31" name="Содержимое 8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="" xmlns:p14="http://schemas.microsoft.com/office/powerpoint/2010/main" val="900972113"/>
              </p:ext>
            </p:extLst>
          </p:nvPr>
        </p:nvGraphicFramePr>
        <p:xfrm>
          <a:off x="4535487" y="1603350"/>
          <a:ext cx="4491099" cy="2081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5484825" y="1201707"/>
            <a:ext cx="33957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 Black" pitchFamily="34" charset="0"/>
              </a:rPr>
              <a:t>Количество процедур банкротства</a:t>
            </a:r>
            <a:endParaRPr lang="ru-RU" sz="1200" dirty="0">
              <a:latin typeface="Arial Black" pitchFamily="34" charset="0"/>
            </a:endParaRPr>
          </a:p>
        </p:txBody>
      </p:sp>
      <p:graphicFrame>
        <p:nvGraphicFramePr>
          <p:cNvPr id="14" name="Диаграмма 13"/>
          <p:cNvGraphicFramePr/>
          <p:nvPr/>
        </p:nvGraphicFramePr>
        <p:xfrm>
          <a:off x="299979" y="1749403"/>
          <a:ext cx="4454586" cy="4568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5" name="Прямая соединительная линия 14"/>
          <p:cNvCxnSpPr/>
          <p:nvPr/>
        </p:nvCxnSpPr>
        <p:spPr>
          <a:xfrm>
            <a:off x="615434" y="6532605"/>
            <a:ext cx="8528566" cy="1588"/>
          </a:xfrm>
          <a:prstGeom prst="line">
            <a:avLst/>
          </a:prstGeom>
          <a:ln>
            <a:solidFill>
              <a:srgbClr val="070D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Номер слайда 2"/>
          <p:cNvSpPr txBox="1">
            <a:spLocks/>
          </p:cNvSpPr>
          <p:nvPr/>
        </p:nvSpPr>
        <p:spPr>
          <a:xfrm>
            <a:off x="7919149" y="6524625"/>
            <a:ext cx="1208918" cy="252369"/>
          </a:xfrm>
          <a:prstGeom prst="rect">
            <a:avLst/>
          </a:prstGeom>
        </p:spPr>
        <p:txBody>
          <a:bodyPr vert="horz"/>
          <a:lstStyle>
            <a:defPPr>
              <a:defRPr lang="ru-RU"/>
            </a:defPPr>
            <a:lvl1pPr algn="r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kern="1200">
                <a:solidFill>
                  <a:schemeClr val="accent1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Слайд № </a:t>
            </a:r>
            <a:fld id="{1054E34D-31C0-4823-8453-17D0B65AE5B4}" type="slidenum">
              <a:rPr lang="ru-RU" sz="11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5</a:t>
            </a:fld>
            <a:endParaRPr lang="ru-RU" sz="1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7" name="Рисунок 16" descr="gerbv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748" y="6423066"/>
            <a:ext cx="460777" cy="373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703188" y="6547620"/>
            <a:ext cx="7777269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000" dirty="0">
                <a:ln w="1016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96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Bookman Old Style" pitchFamily="18" charset="0"/>
              </a:rPr>
              <a:t>ДЕПАРТАМЕНТ ИМУЩЕСТВЕННЫХ И ЗЕМЕЛЬНЫХ ОТНОШЕНИЙ ВОРОНЕЖСКОЙ ОБЛАСТИ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911" y="152636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Arial Black" pitchFamily="34" charset="0"/>
              </a:rPr>
              <a:t>Соотношение количества </a:t>
            </a:r>
            <a:r>
              <a:rPr lang="ru-RU" dirty="0" err="1" smtClean="0">
                <a:latin typeface="Arial Black" pitchFamily="34" charset="0"/>
              </a:rPr>
              <a:t>МУП-банкротов</a:t>
            </a:r>
            <a:r>
              <a:rPr lang="ru-RU" dirty="0" smtClean="0">
                <a:latin typeface="Arial Black" pitchFamily="34" charset="0"/>
              </a:rPr>
              <a:t> по муниципальным районам Воронежской области и в городском округе г. Воронеж</a:t>
            </a:r>
            <a:endParaRPr lang="ru-RU" dirty="0">
              <a:latin typeface="Arial Black" pitchFamily="34" charset="0"/>
            </a:endParaRPr>
          </a:p>
        </p:txBody>
      </p:sp>
      <p:graphicFrame>
        <p:nvGraphicFramePr>
          <p:cNvPr id="14" name="Диаграмма 13"/>
          <p:cNvGraphicFramePr>
            <a:graphicFrameLocks noGrp="1"/>
          </p:cNvGraphicFramePr>
          <p:nvPr/>
        </p:nvGraphicFramePr>
        <p:xfrm>
          <a:off x="0" y="1128681"/>
          <a:ext cx="9144000" cy="5330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8" name="Прямая соединительная линия 7"/>
          <p:cNvCxnSpPr/>
          <p:nvPr/>
        </p:nvCxnSpPr>
        <p:spPr>
          <a:xfrm>
            <a:off x="615434" y="6532605"/>
            <a:ext cx="8528566" cy="1588"/>
          </a:xfrm>
          <a:prstGeom prst="line">
            <a:avLst/>
          </a:prstGeom>
          <a:ln>
            <a:solidFill>
              <a:srgbClr val="070D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Номер слайда 2"/>
          <p:cNvSpPr txBox="1">
            <a:spLocks/>
          </p:cNvSpPr>
          <p:nvPr/>
        </p:nvSpPr>
        <p:spPr>
          <a:xfrm>
            <a:off x="7919149" y="6524625"/>
            <a:ext cx="1208918" cy="252369"/>
          </a:xfrm>
          <a:prstGeom prst="rect">
            <a:avLst/>
          </a:prstGeom>
        </p:spPr>
        <p:txBody>
          <a:bodyPr vert="horz"/>
          <a:lstStyle>
            <a:defPPr>
              <a:defRPr lang="ru-RU"/>
            </a:defPPr>
            <a:lvl1pPr algn="r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kern="1200">
                <a:solidFill>
                  <a:schemeClr val="accent1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Слайд № </a:t>
            </a:r>
            <a:fld id="{1054E34D-31C0-4823-8453-17D0B65AE5B4}" type="slidenum">
              <a:rPr lang="ru-RU" sz="11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6</a:t>
            </a:fld>
            <a:endParaRPr lang="ru-RU" sz="1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Рисунок 9" descr="gerbv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748" y="6423066"/>
            <a:ext cx="460777" cy="373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703188" y="6547620"/>
            <a:ext cx="7777269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000" dirty="0">
                <a:ln w="1016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96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Bookman Old Style" pitchFamily="18" charset="0"/>
              </a:rPr>
              <a:t>ДЕПАРТАМЕНТ ИМУЩЕСТВЕННЫХ И ЗЕМЕЛЬНЫХ ОТНОШЕНИЙ ВОРОНЕЖСКОЙ ОБЛАСТИ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ChangeArrowheads="1"/>
          </p:cNvSpPr>
          <p:nvPr/>
        </p:nvSpPr>
        <p:spPr bwMode="auto">
          <a:xfrm>
            <a:off x="0" y="188640"/>
            <a:ext cx="91440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dirty="0" smtClean="0">
                <a:ln w="6350">
                  <a:noFill/>
                </a:ln>
                <a:latin typeface="Arial Black" pitchFamily="34" charset="0"/>
              </a:rPr>
              <a:t>Классификация </a:t>
            </a:r>
            <a:r>
              <a:rPr lang="ru-RU" dirty="0" err="1" smtClean="0">
                <a:ln w="6350">
                  <a:noFill/>
                </a:ln>
                <a:latin typeface="Arial Black" pitchFamily="34" charset="0"/>
              </a:rPr>
              <a:t>МУП-банкротов</a:t>
            </a:r>
            <a:r>
              <a:rPr lang="ru-RU" dirty="0" smtClean="0">
                <a:ln w="6350">
                  <a:noFill/>
                </a:ln>
                <a:latin typeface="Arial Black" pitchFamily="34" charset="0"/>
              </a:rPr>
              <a:t> Воронежской области по группам</a:t>
            </a:r>
            <a:endParaRPr lang="ru-RU" dirty="0">
              <a:ln w="6350">
                <a:noFill/>
              </a:ln>
              <a:latin typeface="Arial Black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9979" y="1493810"/>
            <a:ext cx="1971701" cy="876313"/>
          </a:xfrm>
          <a:prstGeom prst="rect">
            <a:avLst/>
          </a:prstGeom>
          <a:solidFill>
            <a:srgbClr val="FFCCCC"/>
          </a:solidFill>
          <a:ln w="60325" cmpd="sng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360000">
              <a:spcAft>
                <a:spcPts val="600"/>
              </a:spcAft>
            </a:pPr>
            <a:r>
              <a:rPr lang="ru-RU" sz="1600" dirty="0" smtClean="0">
                <a:solidFill>
                  <a:srgbClr val="006400"/>
                </a:solidFill>
                <a:latin typeface="Arial Black" pitchFamily="34" charset="0"/>
              </a:rPr>
              <a:t>Группа № 1</a:t>
            </a:r>
          </a:p>
          <a:p>
            <a:pPr marL="360000">
              <a:spcAft>
                <a:spcPts val="600"/>
              </a:spcAft>
            </a:pPr>
            <a:r>
              <a:rPr lang="ru-RU" sz="1600" dirty="0" smtClean="0">
                <a:solidFill>
                  <a:srgbClr val="006400"/>
                </a:solidFill>
                <a:latin typeface="Arial Black" pitchFamily="34" charset="0"/>
              </a:rPr>
              <a:t>(18 МУП)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99979" y="2844792"/>
            <a:ext cx="2008214" cy="876312"/>
          </a:xfrm>
          <a:prstGeom prst="rect">
            <a:avLst/>
          </a:prstGeom>
          <a:solidFill>
            <a:srgbClr val="FFCCCC"/>
          </a:solidFill>
          <a:ln w="60325" cmpd="sng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360000">
              <a:spcAft>
                <a:spcPts val="600"/>
              </a:spcAft>
            </a:pPr>
            <a:r>
              <a:rPr lang="ru-RU" sz="1600" dirty="0" smtClean="0">
                <a:solidFill>
                  <a:srgbClr val="006400"/>
                </a:solidFill>
                <a:latin typeface="Arial Black" pitchFamily="34" charset="0"/>
              </a:rPr>
              <a:t>Группа № 2</a:t>
            </a:r>
          </a:p>
          <a:p>
            <a:pPr marL="360000">
              <a:spcAft>
                <a:spcPts val="600"/>
              </a:spcAft>
            </a:pPr>
            <a:r>
              <a:rPr lang="ru-RU" sz="1600" dirty="0" smtClean="0">
                <a:solidFill>
                  <a:srgbClr val="006400"/>
                </a:solidFill>
                <a:latin typeface="Arial Black" pitchFamily="34" charset="0"/>
              </a:rPr>
              <a:t>(10 МУП) 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63466" y="4633929"/>
            <a:ext cx="2008215" cy="862742"/>
          </a:xfrm>
          <a:prstGeom prst="rect">
            <a:avLst/>
          </a:prstGeom>
          <a:solidFill>
            <a:srgbClr val="FFCCCC"/>
          </a:solidFill>
          <a:ln w="60325" cmpd="sng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360000">
              <a:spcAft>
                <a:spcPts val="600"/>
              </a:spcAft>
            </a:pPr>
            <a:r>
              <a:rPr lang="ru-RU" sz="1600" dirty="0" smtClean="0">
                <a:solidFill>
                  <a:srgbClr val="006400"/>
                </a:solidFill>
                <a:latin typeface="Arial Black" pitchFamily="34" charset="0"/>
              </a:rPr>
              <a:t>Группа № 3</a:t>
            </a:r>
          </a:p>
          <a:p>
            <a:pPr marL="360000">
              <a:spcAft>
                <a:spcPts val="600"/>
              </a:spcAft>
            </a:pPr>
            <a:r>
              <a:rPr lang="ru-RU" sz="1600" dirty="0" smtClean="0">
                <a:solidFill>
                  <a:srgbClr val="006400"/>
                </a:solidFill>
                <a:latin typeface="Arial Black" pitchFamily="34" charset="0"/>
              </a:rPr>
              <a:t>(19 МУП) 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403584" y="1493811"/>
            <a:ext cx="5397575" cy="862742"/>
          </a:xfrm>
          <a:prstGeom prst="rect">
            <a:avLst/>
          </a:prstGeom>
          <a:solidFill>
            <a:srgbClr val="FFCCCC"/>
          </a:solidFill>
          <a:ln w="60325" cmpd="sng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1600" dirty="0" smtClean="0">
                <a:solidFill>
                  <a:srgbClr val="006400"/>
                </a:solidFill>
                <a:latin typeface="Arial Black" pitchFamily="34" charset="0"/>
              </a:rPr>
              <a:t>МУП, имеющие на балансе социально-значимое имущество (коммунальные сети, котельные и др.)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403584" y="2698739"/>
            <a:ext cx="5403924" cy="1204930"/>
          </a:xfrm>
          <a:prstGeom prst="rect">
            <a:avLst/>
          </a:prstGeom>
          <a:solidFill>
            <a:srgbClr val="FFCCCC"/>
          </a:solidFill>
          <a:ln w="60325" cmpd="sng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1600" dirty="0" smtClean="0">
                <a:solidFill>
                  <a:srgbClr val="006400"/>
                </a:solidFill>
                <a:latin typeface="Arial Black" pitchFamily="34" charset="0"/>
              </a:rPr>
              <a:t>МУП, имеющие на балансе объекты недвижимости, не относящиеся к  социально-значимому имуществу (офисные помещения, гаражи, сараи, складские помещения и т.п.)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403584" y="4159259"/>
            <a:ext cx="5361063" cy="2008215"/>
          </a:xfrm>
          <a:prstGeom prst="rect">
            <a:avLst/>
          </a:prstGeom>
          <a:solidFill>
            <a:srgbClr val="FFCCCC"/>
          </a:solidFill>
          <a:ln w="60325" cmpd="sng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1600" dirty="0" smtClean="0">
                <a:solidFill>
                  <a:srgbClr val="006400"/>
                </a:solidFill>
                <a:latin typeface="Arial Black" pitchFamily="34" charset="0"/>
              </a:rPr>
              <a:t>МУП, имеющие на балансе малоценное имущество (офисная мебель, транспортные средства в состоянии значительного износа); нереальную к взысканию дебиторскую задолженность или вообще не имеющие имущества, срок завершения банкротства до конца года </a:t>
            </a:r>
          </a:p>
        </p:txBody>
      </p:sp>
      <p:sp>
        <p:nvSpPr>
          <p:cNvPr id="23" name="Стрелка вниз 22"/>
          <p:cNvSpPr/>
          <p:nvPr/>
        </p:nvSpPr>
        <p:spPr>
          <a:xfrm rot="16200000">
            <a:off x="2681178" y="1485957"/>
            <a:ext cx="335700" cy="935616"/>
          </a:xfrm>
          <a:prstGeom prst="downArrow">
            <a:avLst>
              <a:gd name="adj1" fmla="val 50000"/>
              <a:gd name="adj2" fmla="val 66657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 rot="16200000">
            <a:off x="2688041" y="2830076"/>
            <a:ext cx="335700" cy="876313"/>
          </a:xfrm>
          <a:prstGeom prst="downArrow">
            <a:avLst>
              <a:gd name="adj1" fmla="val 50000"/>
              <a:gd name="adj2" fmla="val 66657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 rot="16200000">
            <a:off x="2681178" y="4589562"/>
            <a:ext cx="335700" cy="935616"/>
          </a:xfrm>
          <a:prstGeom prst="downArrow">
            <a:avLst>
              <a:gd name="adj1" fmla="val 50000"/>
              <a:gd name="adj2" fmla="val 66657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615434" y="6532605"/>
            <a:ext cx="8528566" cy="1588"/>
          </a:xfrm>
          <a:prstGeom prst="line">
            <a:avLst/>
          </a:prstGeom>
          <a:ln>
            <a:solidFill>
              <a:srgbClr val="070D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Номер слайда 2"/>
          <p:cNvSpPr txBox="1">
            <a:spLocks/>
          </p:cNvSpPr>
          <p:nvPr/>
        </p:nvSpPr>
        <p:spPr>
          <a:xfrm>
            <a:off x="7919149" y="6524625"/>
            <a:ext cx="1208918" cy="252369"/>
          </a:xfrm>
          <a:prstGeom prst="rect">
            <a:avLst/>
          </a:prstGeom>
        </p:spPr>
        <p:txBody>
          <a:bodyPr vert="horz"/>
          <a:lstStyle>
            <a:defPPr>
              <a:defRPr lang="ru-RU"/>
            </a:defPPr>
            <a:lvl1pPr algn="r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kern="1200">
                <a:solidFill>
                  <a:schemeClr val="accent1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Слайд № </a:t>
            </a:r>
            <a:fld id="{1054E34D-31C0-4823-8453-17D0B65AE5B4}" type="slidenum">
              <a:rPr lang="ru-RU" sz="11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7</a:t>
            </a:fld>
            <a:endParaRPr lang="ru-RU" sz="1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6" name="Рисунок 25" descr="gerbv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748" y="6423066"/>
            <a:ext cx="460777" cy="373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Box 26"/>
          <p:cNvSpPr txBox="1"/>
          <p:nvPr/>
        </p:nvSpPr>
        <p:spPr>
          <a:xfrm>
            <a:off x="703188" y="6547620"/>
            <a:ext cx="7777269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000" dirty="0">
                <a:ln w="1016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96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Bookman Old Style" pitchFamily="18" charset="0"/>
              </a:rPr>
              <a:t>ДЕПАРТАМЕНТ ИМУЩЕСТВЕННЫХ И ЗЕМЕЛЬНЫХ ОТНОШЕНИЙ ВОРОНЕЖСКОЙ ОБЛАСТИ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8888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>
                <a:latin typeface="Arial Black" pitchFamily="34" charset="0"/>
              </a:rPr>
              <a:t>МУП-банкроты</a:t>
            </a:r>
            <a:r>
              <a:rPr lang="ru-RU" dirty="0" smtClean="0">
                <a:latin typeface="Arial Black" pitchFamily="34" charset="0"/>
              </a:rPr>
              <a:t> Воронежской области, в которых основным кредитором выступает Федеральная налоговая служба</a:t>
            </a:r>
            <a:endParaRPr lang="ru-RU" dirty="0">
              <a:latin typeface="Arial Black" pitchFamily="34" charset="0"/>
            </a:endParaRPr>
          </a:p>
        </p:txBody>
      </p:sp>
      <p:graphicFrame>
        <p:nvGraphicFramePr>
          <p:cNvPr id="39" name="Chart 1"/>
          <p:cNvGraphicFramePr>
            <a:graphicFrameLocks/>
          </p:cNvGraphicFramePr>
          <p:nvPr/>
        </p:nvGraphicFramePr>
        <p:xfrm>
          <a:off x="1504908" y="1420785"/>
          <a:ext cx="6184783" cy="4474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6908832" y="4013208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6400"/>
                </a:solidFill>
              </a:rPr>
              <a:t> 18%</a:t>
            </a:r>
            <a:r>
              <a:rPr lang="ru-RU" dirty="0" smtClean="0">
                <a:solidFill>
                  <a:srgbClr val="006400"/>
                </a:solidFill>
              </a:rPr>
              <a:t> </a:t>
            </a:r>
            <a:endParaRPr lang="ru-RU" dirty="0">
              <a:solidFill>
                <a:srgbClr val="0064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212804" y="3903669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6400"/>
                </a:solidFill>
              </a:rPr>
              <a:t>82%</a:t>
            </a:r>
            <a:r>
              <a:rPr lang="ru-RU" dirty="0" smtClean="0">
                <a:solidFill>
                  <a:srgbClr val="006400"/>
                </a:solidFill>
              </a:rPr>
              <a:t> </a:t>
            </a:r>
            <a:endParaRPr lang="ru-RU" dirty="0">
              <a:solidFill>
                <a:srgbClr val="006400"/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615434" y="6532605"/>
            <a:ext cx="8528566" cy="1588"/>
          </a:xfrm>
          <a:prstGeom prst="line">
            <a:avLst/>
          </a:prstGeom>
          <a:ln>
            <a:solidFill>
              <a:srgbClr val="070D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Номер слайда 2"/>
          <p:cNvSpPr txBox="1">
            <a:spLocks/>
          </p:cNvSpPr>
          <p:nvPr/>
        </p:nvSpPr>
        <p:spPr>
          <a:xfrm>
            <a:off x="7919149" y="6524625"/>
            <a:ext cx="1208918" cy="252369"/>
          </a:xfrm>
          <a:prstGeom prst="rect">
            <a:avLst/>
          </a:prstGeom>
        </p:spPr>
        <p:txBody>
          <a:bodyPr vert="horz"/>
          <a:lstStyle>
            <a:defPPr>
              <a:defRPr lang="ru-RU"/>
            </a:defPPr>
            <a:lvl1pPr algn="r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kern="1200">
                <a:solidFill>
                  <a:schemeClr val="accent1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Слайд № </a:t>
            </a:r>
            <a:fld id="{1054E34D-31C0-4823-8453-17D0B65AE5B4}" type="slidenum">
              <a:rPr lang="ru-RU" sz="11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8</a:t>
            </a:fld>
            <a:endParaRPr lang="ru-RU" sz="1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Рисунок 11" descr="gerbv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748" y="6423066"/>
            <a:ext cx="460777" cy="373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703188" y="6547620"/>
            <a:ext cx="7777269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000" dirty="0">
                <a:ln w="1016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96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Bookman Old Style" pitchFamily="18" charset="0"/>
              </a:rPr>
              <a:t>ДЕПАРТАМЕНТ ИМУЩЕСТВЕННЫХ И ЗЕМЕЛЬНЫХ ОТНОШЕНИЙ ВОРОНЕЖСКОЙ ОБЛАСТИ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73005" y="215856"/>
            <a:ext cx="8519924" cy="366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531813" indent="-354013" algn="ctr">
              <a:defRPr/>
            </a:pPr>
            <a:r>
              <a:rPr lang="ru-RU" dirty="0" smtClean="0">
                <a:solidFill>
                  <a:schemeClr val="tx2">
                    <a:lumMod val="10000"/>
                  </a:schemeClr>
                </a:solidFill>
                <a:latin typeface="Arial Black" pitchFamily="34" charset="0"/>
                <a:cs typeface="Times New Roman" pitchFamily="18" charset="0"/>
              </a:rPr>
              <a:t>Предложения по работе с МУП – банкротами на территории Воронежской области: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615434" y="6532605"/>
            <a:ext cx="8528566" cy="1588"/>
          </a:xfrm>
          <a:prstGeom prst="line">
            <a:avLst/>
          </a:prstGeom>
          <a:ln>
            <a:solidFill>
              <a:srgbClr val="070D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Номер слайда 2"/>
          <p:cNvSpPr txBox="1">
            <a:spLocks/>
          </p:cNvSpPr>
          <p:nvPr/>
        </p:nvSpPr>
        <p:spPr>
          <a:xfrm>
            <a:off x="7919149" y="6524625"/>
            <a:ext cx="1208918" cy="252369"/>
          </a:xfrm>
          <a:prstGeom prst="rect">
            <a:avLst/>
          </a:prstGeom>
        </p:spPr>
        <p:txBody>
          <a:bodyPr vert="horz"/>
          <a:lstStyle>
            <a:defPPr>
              <a:defRPr lang="ru-RU"/>
            </a:defPPr>
            <a:lvl1pPr algn="r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kern="1200">
                <a:solidFill>
                  <a:schemeClr val="accent1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Слайд № </a:t>
            </a:r>
            <a:fld id="{1054E34D-31C0-4823-8453-17D0B65AE5B4}" type="slidenum">
              <a:rPr lang="ru-RU" sz="11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9</a:t>
            </a:fld>
            <a:endParaRPr lang="ru-RU" sz="1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Рисунок 15" descr="gerbv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748" y="6423066"/>
            <a:ext cx="460777" cy="373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703188" y="6547620"/>
            <a:ext cx="7777269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000" dirty="0">
                <a:ln w="1016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96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Bookman Old Style" pitchFamily="18" charset="0"/>
              </a:rPr>
              <a:t>ДЕПАРТАМЕНТ ИМУЩЕСТВЕННЫХ И ЗЕМЕЛЬНЫХ ОТНОШЕНИЙ ВОРОНЕЖСКОЙ ОБЛАСТИ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3466" y="4105722"/>
            <a:ext cx="8726607" cy="1532334"/>
          </a:xfrm>
          <a:prstGeom prst="roundRect">
            <a:avLst/>
          </a:prstGeom>
          <a:solidFill>
            <a:srgbClr val="CBF9D4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lvl="0" indent="457200" algn="just"/>
            <a:r>
              <a:rPr lang="ru-RU" dirty="0" smtClean="0">
                <a:solidFill>
                  <a:srgbClr val="004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smtClean="0">
                <a:solidFill>
                  <a:srgbClr val="004600"/>
                </a:solidFill>
                <a:latin typeface="Times New Roman" pitchFamily="18" charset="0"/>
                <a:cs typeface="Times New Roman" pitchFamily="18" charset="0"/>
              </a:rPr>
              <a:t>Рекомендовать главам муниципальных районов Воронежской области</a:t>
            </a:r>
            <a:r>
              <a:rPr lang="en-US" b="1" u="sng" dirty="0" smtClean="0">
                <a:solidFill>
                  <a:srgbClr val="0046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indent="457200" algn="just"/>
            <a:r>
              <a:rPr lang="ru-RU" sz="1600" dirty="0" smtClean="0">
                <a:solidFill>
                  <a:srgbClr val="004600"/>
                </a:solidFill>
                <a:latin typeface="Times New Roman" pitchFamily="18" charset="0"/>
                <a:cs typeface="Times New Roman" pitchFamily="18" charset="0"/>
              </a:rPr>
              <a:t>разработать планы мероприятий по погашению задолженности по заработной плате перед работниками муниципальных унитарных предприятий, находящихся в процедуре банкротства, и завершению введенных в отношении них процедур банкротства. Проинформировать МРГ в срок до 01.10.2011.</a:t>
            </a:r>
            <a:endParaRPr lang="ru-RU" sz="1600" dirty="0">
              <a:solidFill>
                <a:srgbClr val="004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6953" y="1785714"/>
            <a:ext cx="8726607" cy="1804749"/>
          </a:xfrm>
          <a:prstGeom prst="roundRect">
            <a:avLst/>
          </a:prstGeom>
          <a:solidFill>
            <a:srgbClr val="CBF9D4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indent="457200" algn="just"/>
            <a:r>
              <a:rPr lang="ru-RU" b="1" u="sng" dirty="0" smtClean="0">
                <a:solidFill>
                  <a:srgbClr val="004C00"/>
                </a:solidFill>
                <a:latin typeface="Times New Roman" pitchFamily="18" charset="0"/>
                <a:cs typeface="Times New Roman" pitchFamily="18" charset="0"/>
              </a:rPr>
              <a:t>Департаменту имущественных и земельных отношений Воронежской области</a:t>
            </a:r>
            <a:r>
              <a:rPr lang="en-US" sz="1400" b="1" dirty="0" smtClean="0">
                <a:solidFill>
                  <a:srgbClr val="004C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400" b="1" dirty="0" smtClean="0">
              <a:solidFill>
                <a:srgbClr val="004C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1600" dirty="0" smtClean="0">
                <a:solidFill>
                  <a:srgbClr val="004C00"/>
                </a:solidFill>
                <a:latin typeface="Times New Roman" pitchFamily="18" charset="0"/>
                <a:cs typeface="Times New Roman" pitchFamily="18" charset="0"/>
              </a:rPr>
              <a:t>продолжить работу в рамках МРГ по рассмотрению муниципальных унитарных предприятий, находящихся в процедуре банкротства, имеющих задолженность по заработной плате перед персоналом и на балансе которых находится социально значимое имущество                (срок – постоянно).</a:t>
            </a:r>
            <a:endParaRPr lang="ru-RU" sz="1600" dirty="0">
              <a:solidFill>
                <a:srgbClr val="004C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917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12224</TotalTime>
  <Words>965</Words>
  <Application>Microsoft Office PowerPoint</Application>
  <PresentationFormat>Экран (4:3)</PresentationFormat>
  <Paragraphs>110</Paragraphs>
  <Slides>12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Слайд 1</vt:lpstr>
      <vt:lpstr>Динамика количества МУП, находящихся в  процедуре банкротства на территории Воронежской области </vt:lpstr>
      <vt:lpstr>Слайд 3</vt:lpstr>
      <vt:lpstr>Сведения о МУП Воронежской области  в разрезе муниципальных районов  (по состоянию на 01.08.2011) 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НОВЫЙ    ЗАВОД</dc:title>
  <dc:creator>User</dc:creator>
  <cp:lastModifiedBy>SkipaAR</cp:lastModifiedBy>
  <cp:revision>1228</cp:revision>
  <dcterms:created xsi:type="dcterms:W3CDTF">2009-01-26T08:40:29Z</dcterms:created>
  <dcterms:modified xsi:type="dcterms:W3CDTF">2011-08-10T07:51:51Z</dcterms:modified>
</cp:coreProperties>
</file>